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4e37a381cb4020" /><Relationship Type="http://schemas.openxmlformats.org/officeDocument/2006/relationships/extended-properties" Target="/docProps/app.xml" Id="Ra759aaae74d34502" /><Relationship Type="http://schemas.openxmlformats.org/officeDocument/2006/relationships/officeDocument" Target="/ppt/presentation.xml" Id="R24ec1353107e4e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eb758dfe944535"/>
  </p:sldMasterIdLst>
  <p:notesMasterIdLst>
    <p:notesMasterId xmlns:r="http://schemas.openxmlformats.org/officeDocument/2006/relationships" r:id="R90a7c95ca5854e77"/>
  </p:notesMasterIdLst>
  <p:sldIdLst>
    <p:sldId xmlns:r="http://schemas.openxmlformats.org/officeDocument/2006/relationships" id="256" r:id="R07377e449be1428f"/>
    <p:sldId xmlns:r="http://schemas.openxmlformats.org/officeDocument/2006/relationships" id="257" r:id="Rf9611da426bd43b7"/>
    <p:sldId xmlns:r="http://schemas.openxmlformats.org/officeDocument/2006/relationships" id="258" r:id="R4d11fafd73364c51"/>
    <p:sldId xmlns:r="http://schemas.openxmlformats.org/officeDocument/2006/relationships" id="259" r:id="R92c0c948f63b4db5"/>
    <p:sldId xmlns:r="http://schemas.openxmlformats.org/officeDocument/2006/relationships" id="260" r:id="Rcbf4f03a2b9e4bec"/>
    <p:sldId xmlns:r="http://schemas.openxmlformats.org/officeDocument/2006/relationships" id="261" r:id="R1b52fce962804734"/>
    <p:sldId xmlns:r="http://schemas.openxmlformats.org/officeDocument/2006/relationships" id="262" r:id="R96ac8d51900c4441"/>
    <p:sldId xmlns:r="http://schemas.openxmlformats.org/officeDocument/2006/relationships" id="263" r:id="R15e7911f1dee4fab"/>
    <p:sldId xmlns:r="http://schemas.openxmlformats.org/officeDocument/2006/relationships" id="264" r:id="R601b8a4bcc5c4ed8"/>
    <p:sldId xmlns:r="http://schemas.openxmlformats.org/officeDocument/2006/relationships" id="265" r:id="Rfa141f04e766442d"/>
    <p:sldId xmlns:r="http://schemas.openxmlformats.org/officeDocument/2006/relationships" id="266" r:id="R1a52919a75194400"/>
    <p:sldId xmlns:r="http://schemas.openxmlformats.org/officeDocument/2006/relationships" id="267" r:id="R14e3618d80ef4a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e66579634c41bc" /><Relationship Type="http://schemas.openxmlformats.org/officeDocument/2006/relationships/slideMaster" Target="/ppt/slideMasters/slideMaster1.xml" Id="R43eb758dfe944535" /><Relationship Type="http://schemas.openxmlformats.org/officeDocument/2006/relationships/notesMaster" Target="/ppt/notesMasters/notesMaster1.xml" Id="R90a7c95ca5854e77" /><Relationship Type="http://schemas.openxmlformats.org/officeDocument/2006/relationships/presProps" Target="/ppt/presProps.xml" Id="R254158dc1a7043a3" /><Relationship Type="http://schemas.openxmlformats.org/officeDocument/2006/relationships/tableStyles" Target="/ppt/tableStyles.xml" Id="Rc671cabb91d14a6d" /><Relationship Type="http://schemas.openxmlformats.org/officeDocument/2006/relationships/slide" Target="/ppt/slides/slide1.xml" Id="R07377e449be1428f" /><Relationship Type="http://schemas.openxmlformats.org/officeDocument/2006/relationships/slide" Target="/ppt/slides/slide2.xml" Id="Rf9611da426bd43b7" /><Relationship Type="http://schemas.openxmlformats.org/officeDocument/2006/relationships/slide" Target="/ppt/slides/slide3.xml" Id="R4d11fafd73364c51" /><Relationship Type="http://schemas.openxmlformats.org/officeDocument/2006/relationships/slide" Target="/ppt/slides/slide4.xml" Id="R92c0c948f63b4db5" /><Relationship Type="http://schemas.openxmlformats.org/officeDocument/2006/relationships/slide" Target="/ppt/slides/slide5.xml" Id="Rcbf4f03a2b9e4bec" /><Relationship Type="http://schemas.openxmlformats.org/officeDocument/2006/relationships/slide" Target="/ppt/slides/slide6.xml" Id="R1b52fce962804734" /><Relationship Type="http://schemas.openxmlformats.org/officeDocument/2006/relationships/slide" Target="/ppt/slides/slide7.xml" Id="R96ac8d51900c4441" /><Relationship Type="http://schemas.openxmlformats.org/officeDocument/2006/relationships/slide" Target="/ppt/slides/slide8.xml" Id="R15e7911f1dee4fab" /><Relationship Type="http://schemas.openxmlformats.org/officeDocument/2006/relationships/slide" Target="/ppt/slides/slide9.xml" Id="R601b8a4bcc5c4ed8" /><Relationship Type="http://schemas.openxmlformats.org/officeDocument/2006/relationships/slide" Target="/ppt/slides/slide10.xml" Id="Rfa141f04e766442d" /><Relationship Type="http://schemas.openxmlformats.org/officeDocument/2006/relationships/slide" Target="/ppt/slides/slide11.xml" Id="R1a52919a75194400" /><Relationship Type="http://schemas.openxmlformats.org/officeDocument/2006/relationships/slide" Target="/ppt/slides/slide12.xml" Id="R14e3618d80ef4a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799e67d2f942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99090a408d40f0" /><Relationship Type="http://schemas.openxmlformats.org/officeDocument/2006/relationships/notesMaster" Target="/ppt/notesMasters/notesMaster1.xml" Id="Rd0b5ea1cd2ba49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e2e5adf1294eaf" /><Relationship Type="http://schemas.openxmlformats.org/officeDocument/2006/relationships/notesMaster" Target="/ppt/notesMasters/notesMaster1.xml" Id="R04a1403e16914d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39941f10f641fa" /><Relationship Type="http://schemas.openxmlformats.org/officeDocument/2006/relationships/notesMaster" Target="/ppt/notesMasters/notesMaster1.xml" Id="Raa5fafb23ce54f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2291c020884b86" /><Relationship Type="http://schemas.openxmlformats.org/officeDocument/2006/relationships/notesMaster" Target="/ppt/notesMasters/notesMaster1.xml" Id="R4c063eaedb3d4b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07739d0e1848b2" /><Relationship Type="http://schemas.openxmlformats.org/officeDocument/2006/relationships/notesMaster" Target="/ppt/notesMasters/notesMaster1.xml" Id="R074a2c26e7f147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ea63a1a6ed4784" /><Relationship Type="http://schemas.openxmlformats.org/officeDocument/2006/relationships/notesMaster" Target="/ppt/notesMasters/notesMaster1.xml" Id="R64a4ed11503c4a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3f8ef14f984c3e" /><Relationship Type="http://schemas.openxmlformats.org/officeDocument/2006/relationships/notesMaster" Target="/ppt/notesMasters/notesMaster1.xml" Id="Rc9c1f455d01741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31b28fa2414e2a" /><Relationship Type="http://schemas.openxmlformats.org/officeDocument/2006/relationships/notesMaster" Target="/ppt/notesMasters/notesMaster1.xml" Id="R20856f1c2d7648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34007fc957461d" /><Relationship Type="http://schemas.openxmlformats.org/officeDocument/2006/relationships/notesMaster" Target="/ppt/notesMasters/notesMaster1.xml" Id="R4d1cbc9d0e124b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dbcc78460a48e6" /><Relationship Type="http://schemas.openxmlformats.org/officeDocument/2006/relationships/notesMaster" Target="/ppt/notesMasters/notesMaster1.xml" Id="R05a2f281302a4c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3a171b876a24dac" /><Relationship Type="http://schemas.openxmlformats.org/officeDocument/2006/relationships/notesMaster" Target="/ppt/notesMasters/notesMaster1.xml" Id="Rbc67fc6dd3134d1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cc1db09d3a245bc" /><Relationship Type="http://schemas.openxmlformats.org/officeDocument/2006/relationships/notesMaster" Target="/ppt/notesMasters/notesMaster1.xml" Id="R3f0e797f295048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- 龙腾壹号 5 分钟快速上手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- 龙腾壹号资本市场文档生产线使用手册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龙腾壹号平台与正式站功能清单（2026-08-21）</a:t>
            </a:r>
          </a:p>
          <a:p xmlns:a="http://schemas.openxmlformats.org/drawingml/2006/main">
            <a:r>
              <a:t>- 龙腾壹号完整使用手册 V1.0（2026-08-21）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ea0277464d49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efd73512c24f30" /><Relationship Type="http://schemas.openxmlformats.org/officeDocument/2006/relationships/slideLayout" Target="/ppt/slideLayouts/slideLayout1.xml" Id="R5c7a647ec3574f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7a647ec3574f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785b989bb945f0" /><Relationship Type="http://schemas.openxmlformats.org/officeDocument/2006/relationships/image" Target="/ppt/media/image.png" Id="R72c812fc172b4616" /><Relationship Type="http://schemas.openxmlformats.org/officeDocument/2006/relationships/notesSlide" Target="/ppt/notesSlides/notesSlide1.xml" Id="Re61be3dd84f642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2f57ada3fc4427" /><Relationship Type="http://schemas.openxmlformats.org/officeDocument/2006/relationships/notesSlide" Target="/ppt/notesSlides/notesSlide2.xml" Id="Rb1627b76433745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ae7a81bbbe4c0a" /><Relationship Type="http://schemas.openxmlformats.org/officeDocument/2006/relationships/notesSlide" Target="/ppt/notesSlides/notesSlide3.xml" Id="R6cf9fcf997a646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2df6205d8e4820" /><Relationship Type="http://schemas.openxmlformats.org/officeDocument/2006/relationships/notesSlide" Target="/ppt/notesSlides/notesSlide4.xml" Id="Rdc0d111fe5c24f1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df1c96ae7546ea" /><Relationship Type="http://schemas.openxmlformats.org/officeDocument/2006/relationships/notesSlide" Target="/ppt/notesSlides/notesSlide5.xml" Id="R93094e7aa72b45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6350b2953849cb" /><Relationship Type="http://schemas.openxmlformats.org/officeDocument/2006/relationships/notesSlide" Target="/ppt/notesSlides/notesSlide6.xml" Id="Rb9bc288cba154e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11484b713e4623" /><Relationship Type="http://schemas.openxmlformats.org/officeDocument/2006/relationships/notesSlide" Target="/ppt/notesSlides/notesSlide7.xml" Id="R3977f641ab5440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8256537f514d02" /><Relationship Type="http://schemas.openxmlformats.org/officeDocument/2006/relationships/image" Target="/ppt/media/image2.png" Id="R385578075fa94970" /><Relationship Type="http://schemas.openxmlformats.org/officeDocument/2006/relationships/notesSlide" Target="/ppt/notesSlides/notesSlide8.xml" Id="R1bff025a6e8e46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c23dded9b14aec" /><Relationship Type="http://schemas.openxmlformats.org/officeDocument/2006/relationships/notesSlide" Target="/ppt/notesSlides/notesSlide9.xml" Id="Re59f88ff3ca641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efc45c965443a5" /><Relationship Type="http://schemas.openxmlformats.org/officeDocument/2006/relationships/notesSlide" Target="/ppt/notesSlides/notesSlide10.xml" Id="Raed9b3356a5a4b0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d78e76fbd34add" /><Relationship Type="http://schemas.openxmlformats.org/officeDocument/2006/relationships/notesSlide" Target="/ppt/notesSlides/notesSlide11.xml" Id="Ra358e4b92178471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a7f9e9da674304" /><Relationship Type="http://schemas.openxmlformats.org/officeDocument/2006/relationships/notesSlide" Target="/ppt/notesSlides/notesSlide12.xml" Id="Rba6060a447b34ac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ver-field">
            <a:extLst xmlns:a="http://schemas.openxmlformats.org/drawingml/2006/main">
              <a:ext uri="{FF2B5EF4-FFF2-40B4-BE49-F238E27FC236}">
                <a16:creationId xmlns:a16="http://schemas.microsoft.com/office/drawing/2014/main" id="{8A9AEEF2-862D-4DEC-96BD-E47B23C1C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05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F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01E63A01-42DD-4A83-9A8D-FD885677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9D8C4"/>
                </a:solidFill>
              </a:defRPr>
            </a:pPr>
            <a:r>
              <a:rPr sz="975" b="1">
                <a:solidFill>
                  <a:srgbClr val="79D8C4"/>
                </a:solidFill>
              </a:rPr>
              <a:t>LONGTENG ONE · ENTERPRISE TRAINING</a:t>
            </a:r>
          </a:p>
        </p:txBody>
      </p:sp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7578070-54E9-417B-8F37-0D7E05EE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龙腾壹号</a:t>
            </a:r>
          </a:p>
          <a:p xmlns:a="http://schemas.openxmlformats.org/drawingml/2006/main"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企业用户培训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1C9FAE1E-875E-46C4-895F-B15744B4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4476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4EEE8"/>
                </a:solidFill>
              </a:defRPr>
            </a:pPr>
            <a:r>
              <a:rPr sz="1650" b="0">
                <a:solidFill>
                  <a:srgbClr val="D4EEE8"/>
                </a:solidFill>
              </a:rPr>
              <a:t>一个账号，完成模型、应用、广告、视频与专业文档生产</a:t>
            </a:r>
          </a:p>
        </p:txBody>
      </p:sp>
      <p:sp>
        <p:nvSpPr>
          <p:cNvPr id="5" name="cover-meta">
            <a:extLst xmlns:a="http://schemas.openxmlformats.org/drawingml/2006/main">
              <a:ext uri="{FF2B5EF4-FFF2-40B4-BE49-F238E27FC236}">
                <a16:creationId xmlns:a16="http://schemas.microsoft.com/office/drawing/2014/main" id="{942AE538-FF56-4DDF-B189-F304093D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9D7CD"/>
                </a:solidFill>
              </a:defRPr>
            </a:pPr>
            <a:r>
              <a:rPr sz="1125" b="0">
                <a:solidFill>
                  <a:srgbClr val="A9D7CD"/>
                </a:solidFill>
              </a:rPr>
              <a:t>V1.0  ·  2026-08-21  ·  约 35 分钟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c812fc172b4616"/>
          <a:srcRect xmlns:a="http://schemas.openxmlformats.org/drawingml/2006/main" l="0" t="13636" r="0" b="1363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</p:spPr>
      </p:pic>
      <p:sp>
        <p:nvSpPr>
          <p:cNvPr id="7" name="cover-image-overlay">
            <a:extLst xmlns:a="http://schemas.openxmlformats.org/drawingml/2006/main">
              <a:ext uri="{FF2B5EF4-FFF2-40B4-BE49-F238E27FC236}">
                <a16:creationId xmlns:a16="http://schemas.microsoft.com/office/drawing/2014/main" id="{2BB1E6D9-982E-4DD4-AA17-A8E7FD46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F37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7095463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eyebrow-2">
            <a:extLst xmlns:a="http://schemas.openxmlformats.org/drawingml/2006/main">
              <a:ext uri="{FF2B5EF4-FFF2-40B4-BE49-F238E27FC236}">
                <a16:creationId xmlns:a16="http://schemas.microsoft.com/office/drawing/2014/main" id="{7F61D6CB-EDE0-4225-9751-F5201F64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01  使用地图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42735A21-29BC-4976-8DFB-52840915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先选成果，再选工作台</a:t>
            </a:r>
          </a:p>
        </p:txBody>
      </p:sp>
      <p:sp>
        <p:nvSpPr>
          <p:cNvPr id="3" name="top-rule-2">
            <a:extLst xmlns:a="http://schemas.openxmlformats.org/drawingml/2006/main">
              <a:ext uri="{FF2B5EF4-FFF2-40B4-BE49-F238E27FC236}">
                <a16:creationId xmlns:a16="http://schemas.microsoft.com/office/drawing/2014/main" id="{9A7D6630-0724-4018-A97B-DD49A316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2">
            <a:extLst xmlns:a="http://schemas.openxmlformats.org/drawingml/2006/main">
              <a:ext uri="{FF2B5EF4-FFF2-40B4-BE49-F238E27FC236}">
                <a16:creationId xmlns:a16="http://schemas.microsoft.com/office/drawing/2014/main" id="{71D72382-CFB5-463B-BE5A-99355AB6E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02</a:t>
            </a:r>
          </a:p>
        </p:txBody>
      </p:sp>
      <p:sp>
        <p:nvSpPr>
          <p:cNvPr id="5" name="five-outcomes-intro">
            <a:extLst xmlns:a="http://schemas.openxmlformats.org/drawingml/2006/main">
              <a:ext uri="{FF2B5EF4-FFF2-40B4-BE49-F238E27FC236}">
                <a16:creationId xmlns:a16="http://schemas.microsoft.com/office/drawing/2014/main" id="{6663DB02-0255-407E-8B71-9E9E4F57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07570"/>
                </a:solidFill>
              </a:defRPr>
            </a:pPr>
            <a:r>
              <a:rPr sz="1500" b="0">
                <a:solidFill>
                  <a:srgbClr val="607570"/>
                </a:solidFill>
              </a:rPr>
              <a:t>龙腾壹号不是一堆 AI 按钮，而是一套从需求到交付、从消费到复核的生产系统。</a:t>
            </a:r>
          </a:p>
        </p:txBody>
      </p:sp>
      <p:sp>
        <p:nvSpPr>
          <p:cNvPr id="6" name="map-mark-0">
            <a:extLst xmlns:a="http://schemas.openxmlformats.org/drawingml/2006/main">
              <a:ext uri="{FF2B5EF4-FFF2-40B4-BE49-F238E27FC236}">
                <a16:creationId xmlns:a16="http://schemas.microsoft.com/office/drawing/2014/main" id="{CB578E8C-716E-4B0C-BD3D-33A1ABE3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1524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87C68"/>
                </a:solidFill>
              </a:defRPr>
            </a:pPr>
            <a:r>
              <a:rPr sz="3600" b="1">
                <a:solidFill>
                  <a:srgbClr val="087C68"/>
                </a:solidFill>
              </a:rPr>
              <a:t>问</a:t>
            </a:r>
          </a:p>
        </p:txBody>
      </p:sp>
      <p:sp>
        <p:nvSpPr>
          <p:cNvPr id="7" name="map-line-0">
            <a:extLst xmlns:a="http://schemas.openxmlformats.org/drawingml/2006/main">
              <a:ext uri="{FF2B5EF4-FFF2-40B4-BE49-F238E27FC236}">
                <a16:creationId xmlns:a16="http://schemas.microsoft.com/office/drawing/2014/main" id="{FCA02050-4FE9-4C82-BA92-A05F0196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DD9"/>
            </a:solidFill>
            <a:prstDash val="solid"/>
          </a:ln>
        </p:spPr>
      </p:sp>
      <p:sp>
        <p:nvSpPr>
          <p:cNvPr id="8" name="map-title-0">
            <a:extLst xmlns:a="http://schemas.openxmlformats.org/drawingml/2006/main">
              <a:ext uri="{FF2B5EF4-FFF2-40B4-BE49-F238E27FC236}">
                <a16:creationId xmlns:a16="http://schemas.microsoft.com/office/drawing/2014/main" id="{DBF38D26-E7B2-43B9-B9DB-65F035C31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龙腾助手</a:t>
            </a:r>
          </a:p>
        </p:txBody>
      </p:sp>
      <p:sp>
        <p:nvSpPr>
          <p:cNvPr id="9" name="map-detail-0">
            <a:extLst xmlns:a="http://schemas.openxmlformats.org/drawingml/2006/main">
              <a:ext uri="{FF2B5EF4-FFF2-40B4-BE49-F238E27FC236}">
                <a16:creationId xmlns:a16="http://schemas.microsoft.com/office/drawing/2014/main" id="{2F7A6C12-1DA5-4C77-BB81-A003201F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1752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问答、分析、写作</a:t>
            </a:r>
          </a:p>
        </p:txBody>
      </p:sp>
      <p:sp>
        <p:nvSpPr>
          <p:cNvPr id="10" name="map-mark-1">
            <a:extLst xmlns:a="http://schemas.openxmlformats.org/drawingml/2006/main">
              <a:ext uri="{FF2B5EF4-FFF2-40B4-BE49-F238E27FC236}">
                <a16:creationId xmlns:a16="http://schemas.microsoft.com/office/drawing/2014/main" id="{D8A9947B-190B-41FA-AB4A-0730E4F8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762250"/>
            <a:ext cx="1524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87C68"/>
                </a:solidFill>
              </a:defRPr>
            </a:pPr>
            <a:r>
              <a:rPr sz="3600" b="1">
                <a:solidFill>
                  <a:srgbClr val="087C68"/>
                </a:solidFill>
              </a:rPr>
              <a:t>调</a:t>
            </a:r>
          </a:p>
        </p:txBody>
      </p:sp>
      <p:sp>
        <p:nvSpPr>
          <p:cNvPr id="11" name="map-line-1">
            <a:extLst xmlns:a="http://schemas.openxmlformats.org/drawingml/2006/main">
              <a:ext uri="{FF2B5EF4-FFF2-40B4-BE49-F238E27FC236}">
                <a16:creationId xmlns:a16="http://schemas.microsoft.com/office/drawing/2014/main" id="{4CF819D0-4A7A-4289-BFD2-5FDBBD84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35433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DD9"/>
            </a:solidFill>
            <a:prstDash val="solid"/>
          </a:ln>
        </p:spPr>
      </p:sp>
      <p:sp>
        <p:nvSpPr>
          <p:cNvPr id="12" name="map-title-1">
            <a:extLst xmlns:a="http://schemas.openxmlformats.org/drawingml/2006/main">
              <a:ext uri="{FF2B5EF4-FFF2-40B4-BE49-F238E27FC236}">
                <a16:creationId xmlns:a16="http://schemas.microsoft.com/office/drawing/2014/main" id="{BDB2F41F-1F8D-4EF8-98E3-62D3FAD33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37147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模型与 API</a:t>
            </a:r>
          </a:p>
        </p:txBody>
      </p:sp>
      <p:sp>
        <p:nvSpPr>
          <p:cNvPr id="13" name="map-detail-1">
            <a:extLst xmlns:a="http://schemas.openxmlformats.org/drawingml/2006/main">
              <a:ext uri="{FF2B5EF4-FFF2-40B4-BE49-F238E27FC236}">
                <a16:creationId xmlns:a16="http://schemas.microsoft.com/office/drawing/2014/main" id="{5BF220EB-CBDF-4728-B171-F11023A8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095750"/>
            <a:ext cx="1752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模型调用、开发接入</a:t>
            </a:r>
          </a:p>
        </p:txBody>
      </p:sp>
      <p:sp>
        <p:nvSpPr>
          <p:cNvPr id="14" name="map-mark-2">
            <a:extLst xmlns:a="http://schemas.openxmlformats.org/drawingml/2006/main">
              <a:ext uri="{FF2B5EF4-FFF2-40B4-BE49-F238E27FC236}">
                <a16:creationId xmlns:a16="http://schemas.microsoft.com/office/drawing/2014/main" id="{D5BD8B30-A21E-47FB-A3D4-67077E35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762250"/>
            <a:ext cx="1524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87C68"/>
                </a:solidFill>
              </a:defRPr>
            </a:pPr>
            <a:r>
              <a:rPr sz="3600" b="1">
                <a:solidFill>
                  <a:srgbClr val="087C68"/>
                </a:solidFill>
              </a:rPr>
              <a:t>搭</a:t>
            </a:r>
          </a:p>
        </p:txBody>
      </p:sp>
      <p:sp>
        <p:nvSpPr>
          <p:cNvPr id="15" name="map-line-2">
            <a:extLst xmlns:a="http://schemas.openxmlformats.org/drawingml/2006/main">
              <a:ext uri="{FF2B5EF4-FFF2-40B4-BE49-F238E27FC236}">
                <a16:creationId xmlns:a16="http://schemas.microsoft.com/office/drawing/2014/main" id="{C30E3C67-4097-4838-843B-CCF82DF7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5433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DD9"/>
            </a:solidFill>
            <a:prstDash val="solid"/>
          </a:ln>
        </p:spPr>
      </p:sp>
      <p:sp>
        <p:nvSpPr>
          <p:cNvPr id="16" name="map-title-2">
            <a:extLst xmlns:a="http://schemas.openxmlformats.org/drawingml/2006/main">
              <a:ext uri="{FF2B5EF4-FFF2-40B4-BE49-F238E27FC236}">
                <a16:creationId xmlns:a16="http://schemas.microsoft.com/office/drawing/2014/main" id="{49F8E92B-FC38-45E6-8763-94AC36E0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7147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AI 应用工坊</a:t>
            </a:r>
          </a:p>
        </p:txBody>
      </p:sp>
      <p:sp>
        <p:nvSpPr>
          <p:cNvPr id="17" name="map-detail-2">
            <a:extLst xmlns:a="http://schemas.openxmlformats.org/drawingml/2006/main">
              <a:ext uri="{FF2B5EF4-FFF2-40B4-BE49-F238E27FC236}">
                <a16:creationId xmlns:a16="http://schemas.microsoft.com/office/drawing/2014/main" id="{493D5D37-434B-4C6E-8B1C-0AA3C2210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095750"/>
            <a:ext cx="1752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智能体、工作流、知识库</a:t>
            </a:r>
          </a:p>
        </p:txBody>
      </p:sp>
      <p:sp>
        <p:nvSpPr>
          <p:cNvPr id="18" name="map-mark-3">
            <a:extLst xmlns:a="http://schemas.openxmlformats.org/drawingml/2006/main">
              <a:ext uri="{FF2B5EF4-FFF2-40B4-BE49-F238E27FC236}">
                <a16:creationId xmlns:a16="http://schemas.microsoft.com/office/drawing/2014/main" id="{D2929FCF-66D4-47FB-8E43-0DCCAA0D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762250"/>
            <a:ext cx="1524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87C68"/>
                </a:solidFill>
              </a:defRPr>
            </a:pPr>
            <a:r>
              <a:rPr sz="3600" b="1">
                <a:solidFill>
                  <a:srgbClr val="087C68"/>
                </a:solidFill>
              </a:rPr>
              <a:t>产</a:t>
            </a:r>
          </a:p>
        </p:txBody>
      </p:sp>
      <p:sp>
        <p:nvSpPr>
          <p:cNvPr id="19" name="map-line-3">
            <a:extLst xmlns:a="http://schemas.openxmlformats.org/drawingml/2006/main">
              <a:ext uri="{FF2B5EF4-FFF2-40B4-BE49-F238E27FC236}">
                <a16:creationId xmlns:a16="http://schemas.microsoft.com/office/drawing/2014/main" id="{63F664CD-30D3-4EFA-B89C-143F34E1F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5433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DD9"/>
            </a:solidFill>
            <a:prstDash val="solid"/>
          </a:ln>
        </p:spPr>
      </p:sp>
      <p:sp>
        <p:nvSpPr>
          <p:cNvPr id="20" name="map-title-3">
            <a:extLst xmlns:a="http://schemas.openxmlformats.org/drawingml/2006/main">
              <a:ext uri="{FF2B5EF4-FFF2-40B4-BE49-F238E27FC236}">
                <a16:creationId xmlns:a16="http://schemas.microsoft.com/office/drawing/2014/main" id="{35971EE3-D595-467C-90DD-E4D7A5392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7147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广告素材中心</a:t>
            </a:r>
          </a:p>
        </p:txBody>
      </p:sp>
      <p:sp>
        <p:nvSpPr>
          <p:cNvPr id="21" name="map-detail-3">
            <a:extLst xmlns:a="http://schemas.openxmlformats.org/drawingml/2006/main">
              <a:ext uri="{FF2B5EF4-FFF2-40B4-BE49-F238E27FC236}">
                <a16:creationId xmlns:a16="http://schemas.microsoft.com/office/drawing/2014/main" id="{2CCC41BE-64DF-4953-B0B1-F8A6EC1F4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095750"/>
            <a:ext cx="1752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多版本批量生产</a:t>
            </a:r>
          </a:p>
        </p:txBody>
      </p:sp>
      <p:sp>
        <p:nvSpPr>
          <p:cNvPr id="22" name="map-mark-4">
            <a:extLst xmlns:a="http://schemas.openxmlformats.org/drawingml/2006/main">
              <a:ext uri="{FF2B5EF4-FFF2-40B4-BE49-F238E27FC236}">
                <a16:creationId xmlns:a16="http://schemas.microsoft.com/office/drawing/2014/main" id="{C5A662EF-B8A5-4132-B350-39CEECC6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762250"/>
            <a:ext cx="1524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B78620"/>
                </a:solidFill>
              </a:defRPr>
            </a:pPr>
            <a:r>
              <a:rPr sz="3600" b="1">
                <a:solidFill>
                  <a:srgbClr val="B78620"/>
                </a:solidFill>
              </a:rPr>
              <a:t>拍</a:t>
            </a:r>
          </a:p>
        </p:txBody>
      </p:sp>
      <p:sp>
        <p:nvSpPr>
          <p:cNvPr id="23" name="map-line-4">
            <a:extLst xmlns:a="http://schemas.openxmlformats.org/drawingml/2006/main">
              <a:ext uri="{FF2B5EF4-FFF2-40B4-BE49-F238E27FC236}">
                <a16:creationId xmlns:a16="http://schemas.microsoft.com/office/drawing/2014/main" id="{4542BDA2-6E68-47AC-8517-AC68BEA8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5433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8C08B"/>
            </a:solidFill>
            <a:prstDash val="solid"/>
          </a:ln>
        </p:spPr>
      </p:sp>
      <p:sp>
        <p:nvSpPr>
          <p:cNvPr id="24" name="map-title-4">
            <a:extLst xmlns:a="http://schemas.openxmlformats.org/drawingml/2006/main">
              <a:ext uri="{FF2B5EF4-FFF2-40B4-BE49-F238E27FC236}">
                <a16:creationId xmlns:a16="http://schemas.microsoft.com/office/drawing/2014/main" id="{6427554A-F06D-4B51-A8A3-B0A1BFB9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7147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AI 视频工坊</a:t>
            </a:r>
          </a:p>
        </p:txBody>
      </p:sp>
      <p:sp>
        <p:nvSpPr>
          <p:cNvPr id="25" name="map-detail-4">
            <a:extLst xmlns:a="http://schemas.openxmlformats.org/drawingml/2006/main">
              <a:ext uri="{FF2B5EF4-FFF2-40B4-BE49-F238E27FC236}">
                <a16:creationId xmlns:a16="http://schemas.microsoft.com/office/drawing/2014/main" id="{687307F6-DFF3-4F62-B775-C73F1594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095750"/>
            <a:ext cx="1752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短视频、长视频、后期</a:t>
            </a:r>
          </a:p>
        </p:txBody>
      </p:sp>
      <p:sp>
        <p:nvSpPr>
          <p:cNvPr id="26" name="map-callout">
            <a:extLst xmlns:a="http://schemas.openxmlformats.org/drawingml/2006/main">
              <a:ext uri="{FF2B5EF4-FFF2-40B4-BE49-F238E27FC236}">
                <a16:creationId xmlns:a16="http://schemas.microsoft.com/office/drawing/2014/main" id="{14B4F5D3-9DF5-4458-BA35-50E7FA5A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820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map-callout-text">
            <a:extLst xmlns:a="http://schemas.openxmlformats.org/drawingml/2006/main">
              <a:ext uri="{FF2B5EF4-FFF2-40B4-BE49-F238E27FC236}">
                <a16:creationId xmlns:a16="http://schemas.microsoft.com/office/drawing/2014/main" id="{A2DBABD9-1210-44A7-8365-13FA6792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372100"/>
            <a:ext cx="10363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63F37"/>
                </a:solidFill>
              </a:defRPr>
            </a:pPr>
            <a:r>
              <a:rPr sz="1650" b="1">
                <a:solidFill>
                  <a:srgbClr val="063F37"/>
                </a:solidFill>
              </a:rPr>
              <a:t>同一账号共用统一钱包、预算、月度账单、企业权限、售后工单和结果反馈。</a:t>
            </a:r>
          </a:p>
        </p:txBody>
      </p:sp>
    </p:spTree>
    <p:extLst>
      <p:ext uri="{BB962C8B-B14F-4D97-AF65-F5344CB8AC3E}">
        <p14:creationId xmlns:p14="http://schemas.microsoft.com/office/powerpoint/2010/main" val="1259952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eyebrow-3">
            <a:extLst xmlns:a="http://schemas.openxmlformats.org/drawingml/2006/main">
              <a:ext uri="{FF2B5EF4-FFF2-40B4-BE49-F238E27FC236}">
                <a16:creationId xmlns:a16="http://schemas.microsoft.com/office/drawing/2014/main" id="{14FADA74-BDE4-48F9-A007-0C7B8C42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02  上手路径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3F132CBF-5CFD-4588-B9CF-F2639E7D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5 分钟完成第一次成果</a:t>
            </a:r>
          </a:p>
        </p:txBody>
      </p:sp>
      <p:sp>
        <p:nvSpPr>
          <p:cNvPr id="3" name="top-rule-3">
            <a:extLst xmlns:a="http://schemas.openxmlformats.org/drawingml/2006/main">
              <a:ext uri="{FF2B5EF4-FFF2-40B4-BE49-F238E27FC236}">
                <a16:creationId xmlns:a16="http://schemas.microsoft.com/office/drawing/2014/main" id="{C4BB392C-AD61-45B8-91D1-A0806DF4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3">
            <a:extLst xmlns:a="http://schemas.openxmlformats.org/drawingml/2006/main">
              <a:ext uri="{FF2B5EF4-FFF2-40B4-BE49-F238E27FC236}">
                <a16:creationId xmlns:a16="http://schemas.microsoft.com/office/drawing/2014/main" id="{3974EBD8-BEF4-4986-B455-FD37DD2E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03</a:t>
            </a:r>
          </a:p>
        </p:txBody>
      </p:sp>
      <p:sp>
        <p:nvSpPr>
          <p:cNvPr id="5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FCDF7AB3-F3DE-410B-9C9B-6434F235C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tep-number-text-1">
            <a:extLst xmlns:a="http://schemas.openxmlformats.org/drawingml/2006/main">
              <a:ext uri="{FF2B5EF4-FFF2-40B4-BE49-F238E27FC236}">
                <a16:creationId xmlns:a16="http://schemas.microsoft.com/office/drawing/2014/main" id="{FA4AE6A2-4152-497F-848A-016FCE3AD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7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17E94031-DCCE-47CB-B5AF-DCA4F101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847850"/>
            <a:ext cx="3981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注册并登录</a:t>
            </a:r>
          </a:p>
        </p:txBody>
      </p:sp>
      <p:sp>
        <p:nvSpPr>
          <p:cNvPr id="8" name="step-detail-1">
            <a:extLst xmlns:a="http://schemas.openxmlformats.org/drawingml/2006/main">
              <a:ext uri="{FF2B5EF4-FFF2-40B4-BE49-F238E27FC236}">
                <a16:creationId xmlns:a16="http://schemas.microsoft.com/office/drawing/2014/main" id="{8B984B23-0566-4D78-BA00-CDFAB811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152650"/>
            <a:ext cx="3981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邮箱注册，新账号赠送 ¥5.00 启动额度。</a:t>
            </a:r>
          </a:p>
        </p:txBody>
      </p:sp>
      <p:sp>
        <p:nvSpPr>
          <p:cNvPr id="9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928DA56F-82C6-4251-A952-FB9FC239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tep-number-text-2">
            <a:extLst xmlns:a="http://schemas.openxmlformats.org/drawingml/2006/main">
              <a:ext uri="{FF2B5EF4-FFF2-40B4-BE49-F238E27FC236}">
                <a16:creationId xmlns:a16="http://schemas.microsoft.com/office/drawing/2014/main" id="{12C97CA4-5F14-437A-A140-96EA8BC9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1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D3BB4739-3BC8-488E-A23E-B2B2F19E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895600"/>
            <a:ext cx="3981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选择目标</a:t>
            </a:r>
          </a:p>
        </p:txBody>
      </p:sp>
      <p:sp>
        <p:nvSpPr>
          <p:cNvPr id="12" name="step-detail-2">
            <a:extLst xmlns:a="http://schemas.openxmlformats.org/drawingml/2006/main">
              <a:ext uri="{FF2B5EF4-FFF2-40B4-BE49-F238E27FC236}">
                <a16:creationId xmlns:a16="http://schemas.microsoft.com/office/drawing/2014/main" id="{5EE48E70-9F12-49D2-821F-1848B075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200400"/>
            <a:ext cx="3981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问问题、做营销、生成视频或搭 AI 应用。</a:t>
            </a:r>
          </a:p>
        </p:txBody>
      </p:sp>
      <p:sp>
        <p:nvSpPr>
          <p:cNvPr id="13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B560C5A3-6C11-48B4-9113-AE7BFFA5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ep-number-text-3">
            <a:extLst xmlns:a="http://schemas.openxmlformats.org/drawingml/2006/main">
              <a:ext uri="{FF2B5EF4-FFF2-40B4-BE49-F238E27FC236}">
                <a16:creationId xmlns:a16="http://schemas.microsoft.com/office/drawing/2014/main" id="{8EAADBB3-86EB-416E-9288-D5291DDB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5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1F6CA9ED-4873-4C7D-91FA-AE2AF9395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943350"/>
            <a:ext cx="3981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确认费用</a:t>
            </a:r>
          </a:p>
        </p:txBody>
      </p:sp>
      <p:sp>
        <p:nvSpPr>
          <p:cNvPr id="16" name="step-detail-3">
            <a:extLst xmlns:a="http://schemas.openxmlformats.org/drawingml/2006/main">
              <a:ext uri="{FF2B5EF4-FFF2-40B4-BE49-F238E27FC236}">
                <a16:creationId xmlns:a16="http://schemas.microsoft.com/office/drawing/2014/main" id="{A0F6EF5E-C5E4-43C7-B533-42379E97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248150"/>
            <a:ext cx="3981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正式提交前看预估金额、预算和账户价表。</a:t>
            </a:r>
          </a:p>
        </p:txBody>
      </p:sp>
      <p:sp>
        <p:nvSpPr>
          <p:cNvPr id="17" name="step-number-4">
            <a:extLst xmlns:a="http://schemas.openxmlformats.org/drawingml/2006/main">
              <a:ext uri="{FF2B5EF4-FFF2-40B4-BE49-F238E27FC236}">
                <a16:creationId xmlns:a16="http://schemas.microsoft.com/office/drawing/2014/main" id="{1223D9F2-2E0D-4260-8CE7-DCA1CC6D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tep-number-text-4">
            <a:extLst xmlns:a="http://schemas.openxmlformats.org/drawingml/2006/main">
              <a:ext uri="{FF2B5EF4-FFF2-40B4-BE49-F238E27FC236}">
                <a16:creationId xmlns:a16="http://schemas.microsoft.com/office/drawing/2014/main" id="{A9A8F29B-B2CB-4E44-B882-7C1B929A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9" name="step-title-4">
            <a:extLst xmlns:a="http://schemas.openxmlformats.org/drawingml/2006/main">
              <a:ext uri="{FF2B5EF4-FFF2-40B4-BE49-F238E27FC236}">
                <a16:creationId xmlns:a16="http://schemas.microsoft.com/office/drawing/2014/main" id="{436FBEFF-A197-4E31-9DEF-003053CE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991100"/>
            <a:ext cx="3981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生成与评价</a:t>
            </a:r>
          </a:p>
        </p:txBody>
      </p:sp>
      <p:sp>
        <p:nvSpPr>
          <p:cNvPr id="20" name="step-detail-4">
            <a:extLst xmlns:a="http://schemas.openxmlformats.org/drawingml/2006/main">
              <a:ext uri="{FF2B5EF4-FFF2-40B4-BE49-F238E27FC236}">
                <a16:creationId xmlns:a16="http://schemas.microsoft.com/office/drawing/2014/main" id="{06E8E186-87FE-427D-A5FD-1E54B01C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295900"/>
            <a:ext cx="3981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生成后复核结果并提交反馈，失败任务不收费。</a:t>
            </a:r>
          </a:p>
        </p:txBody>
      </p:sp>
      <p:sp>
        <p:nvSpPr>
          <p:cNvPr id="21" name="start-divider">
            <a:extLst xmlns:a="http://schemas.openxmlformats.org/drawingml/2006/main">
              <a:ext uri="{FF2B5EF4-FFF2-40B4-BE49-F238E27FC236}">
                <a16:creationId xmlns:a16="http://schemas.microsoft.com/office/drawing/2014/main" id="{09F09DBD-61CD-43F8-9351-E9D420AE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866900"/>
            <a:ext cx="9525" cy="382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D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start-demo-title">
            <a:extLst xmlns:a="http://schemas.openxmlformats.org/drawingml/2006/main">
              <a:ext uri="{FF2B5EF4-FFF2-40B4-BE49-F238E27FC236}">
                <a16:creationId xmlns:a16="http://schemas.microsoft.com/office/drawing/2014/main" id="{04582E42-608E-482B-ADFB-70C7B0A08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002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3F37"/>
                </a:solidFill>
              </a:defRPr>
            </a:pPr>
            <a:r>
              <a:rPr sz="1875" b="1">
                <a:solidFill>
                  <a:srgbClr val="063F37"/>
                </a:solidFill>
              </a:rPr>
              <a:t>先演示，再正式生产</a:t>
            </a:r>
          </a:p>
        </p:txBody>
      </p:sp>
      <p:sp>
        <p:nvSpPr>
          <p:cNvPr id="23" name="start-demo-url">
            <a:extLst xmlns:a="http://schemas.openxmlformats.org/drawingml/2006/main">
              <a:ext uri="{FF2B5EF4-FFF2-40B4-BE49-F238E27FC236}">
                <a16:creationId xmlns:a16="http://schemas.microsoft.com/office/drawing/2014/main" id="{4866B900-B750-4962-987E-99B35095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87C68"/>
                </a:solidFill>
              </a:defRPr>
            </a:pPr>
            <a:r>
              <a:rPr sz="1650" b="1">
                <a:solidFill>
                  <a:srgbClr val="087C68"/>
                </a:solidFill>
              </a:rPr>
              <a:t>longteng.digitalqibo.com/demo</a:t>
            </a:r>
          </a:p>
        </p:txBody>
      </p:sp>
      <p:sp>
        <p:nvSpPr>
          <p:cNvPr id="24" name="start-demo-copy">
            <a:extLst xmlns:a="http://schemas.openxmlformats.org/drawingml/2006/main">
              <a:ext uri="{FF2B5EF4-FFF2-40B4-BE49-F238E27FC236}">
                <a16:creationId xmlns:a16="http://schemas.microsoft.com/office/drawing/2014/main" id="{D4512D64-A729-4A09-93BC-E5CB324A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2895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570"/>
                </a:solidFill>
              </a:defRPr>
            </a:pPr>
            <a:r>
              <a:rPr sz="1350" b="0">
                <a:solidFill>
                  <a:srgbClr val="607570"/>
                </a:solidFill>
              </a:rPr>
              <a:t>演示环境不调用供应商、不产生费用，适合培训和流程熟悉。</a:t>
            </a:r>
          </a:p>
        </p:txBody>
      </p:sp>
      <p:sp>
        <p:nvSpPr>
          <p:cNvPr id="25" name="start-prod-url">
            <a:extLst xmlns:a="http://schemas.openxmlformats.org/drawingml/2006/main">
              <a:ext uri="{FF2B5EF4-FFF2-40B4-BE49-F238E27FC236}">
                <a16:creationId xmlns:a16="http://schemas.microsoft.com/office/drawing/2014/main" id="{FADBC265-B7DC-45FB-B76C-B9141828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171950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87C68"/>
                </a:solidFill>
              </a:defRPr>
            </a:pPr>
            <a:r>
              <a:rPr sz="1650" b="1">
                <a:solidFill>
                  <a:srgbClr val="087C68"/>
                </a:solidFill>
              </a:rPr>
              <a:t>longteng.digitalqibo.com/console</a:t>
            </a:r>
          </a:p>
        </p:txBody>
      </p:sp>
      <p:sp>
        <p:nvSpPr>
          <p:cNvPr id="26" name="start-prod-copy">
            <a:extLst xmlns:a="http://schemas.openxmlformats.org/drawingml/2006/main">
              <a:ext uri="{FF2B5EF4-FFF2-40B4-BE49-F238E27FC236}">
                <a16:creationId xmlns:a16="http://schemas.microsoft.com/office/drawing/2014/main" id="{A66A0386-19C6-4528-8396-2086CEC0C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2915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570"/>
                </a:solidFill>
              </a:defRPr>
            </a:pPr>
            <a:r>
              <a:rPr sz="1350" b="0">
                <a:solidFill>
                  <a:srgbClr val="607570"/>
                </a:solidFill>
              </a:rPr>
              <a:t>正式工作台生成真实结果，费用进入统一钱包与账单。</a:t>
            </a:r>
          </a:p>
        </p:txBody>
      </p:sp>
    </p:spTree>
    <p:extLst>
      <p:ext uri="{BB962C8B-B14F-4D97-AF65-F5344CB8AC3E}">
        <p14:creationId xmlns:p14="http://schemas.microsoft.com/office/powerpoint/2010/main" val="19649164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eyebrow-4">
            <a:extLst xmlns:a="http://schemas.openxmlformats.org/drawingml/2006/main">
              <a:ext uri="{FF2B5EF4-FFF2-40B4-BE49-F238E27FC236}">
                <a16:creationId xmlns:a16="http://schemas.microsoft.com/office/drawing/2014/main" id="{64A8248C-9E4B-4383-8482-37C91350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03  钱包与计费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36B3C4B2-9618-4750-AB43-888076357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费用在提交前可见，成功后按实结算</a:t>
            </a:r>
          </a:p>
        </p:txBody>
      </p:sp>
      <p:sp>
        <p:nvSpPr>
          <p:cNvPr id="3" name="top-rule-4">
            <a:extLst xmlns:a="http://schemas.openxmlformats.org/drawingml/2006/main">
              <a:ext uri="{FF2B5EF4-FFF2-40B4-BE49-F238E27FC236}">
                <a16:creationId xmlns:a16="http://schemas.microsoft.com/office/drawing/2014/main" id="{FAAA6C7E-01B1-4A98-9151-F219716E9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4">
            <a:extLst xmlns:a="http://schemas.openxmlformats.org/drawingml/2006/main">
              <a:ext uri="{FF2B5EF4-FFF2-40B4-BE49-F238E27FC236}">
                <a16:creationId xmlns:a16="http://schemas.microsoft.com/office/drawing/2014/main" id="{9FAB5433-97FF-4B53-AA1D-DE82B4ECA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04</a:t>
            </a:r>
          </a:p>
        </p:txBody>
      </p:sp>
      <p:sp>
        <p:nvSpPr>
          <p:cNvPr id="5" name="metric-注册体验金">
            <a:extLst xmlns:a="http://schemas.openxmlformats.org/drawingml/2006/main">
              <a:ext uri="{FF2B5EF4-FFF2-40B4-BE49-F238E27FC236}">
                <a16:creationId xmlns:a16="http://schemas.microsoft.com/office/drawing/2014/main" id="{B550D83D-ECEC-44DD-AF01-935467CF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714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087C68"/>
                </a:solidFill>
              </a:defRPr>
            </a:pPr>
            <a:r>
              <a:rPr sz="3900" b="1">
                <a:solidFill>
                  <a:srgbClr val="087C68"/>
                </a:solidFill>
              </a:rPr>
              <a:t>¥5</a:t>
            </a:r>
          </a:p>
        </p:txBody>
      </p:sp>
      <p:sp>
        <p:nvSpPr>
          <p:cNvPr id="6" name="metric-label-注册体验金">
            <a:extLst xmlns:a="http://schemas.openxmlformats.org/drawingml/2006/main">
              <a:ext uri="{FF2B5EF4-FFF2-40B4-BE49-F238E27FC236}">
                <a16:creationId xmlns:a16="http://schemas.microsoft.com/office/drawing/2014/main" id="{BB88C6E1-BB81-4927-8DE1-A984CB7C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2714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注册体验金</a:t>
            </a:r>
          </a:p>
        </p:txBody>
      </p:sp>
      <p:sp>
        <p:nvSpPr>
          <p:cNvPr id="7" name="metric-detail-注册体验金">
            <a:extLst xmlns:a="http://schemas.openxmlformats.org/drawingml/2006/main">
              <a:ext uri="{FF2B5EF4-FFF2-40B4-BE49-F238E27FC236}">
                <a16:creationId xmlns:a16="http://schemas.microsoft.com/office/drawing/2014/main" id="{D298F1DA-043F-4348-B21A-AA2F93F1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2714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新账号自动进入统一钱包，以实际到账记录为准。</a:t>
            </a:r>
          </a:p>
        </p:txBody>
      </p:sp>
      <p:sp>
        <p:nvSpPr>
          <p:cNvPr id="8" name="metric-模型服务费">
            <a:extLst xmlns:a="http://schemas.openxmlformats.org/drawingml/2006/main">
              <a:ext uri="{FF2B5EF4-FFF2-40B4-BE49-F238E27FC236}">
                <a16:creationId xmlns:a16="http://schemas.microsoft.com/office/drawing/2014/main" id="{1FE2E052-780F-4A27-A1C0-D329D2E8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000250"/>
            <a:ext cx="3619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087C68"/>
                </a:solidFill>
              </a:defRPr>
            </a:pPr>
            <a:r>
              <a:rPr sz="3900" b="1">
                <a:solidFill>
                  <a:srgbClr val="087C68"/>
                </a:solidFill>
              </a:rPr>
              <a:t>8 / 6 / 5%</a:t>
            </a:r>
          </a:p>
        </p:txBody>
      </p:sp>
      <p:sp>
        <p:nvSpPr>
          <p:cNvPr id="9" name="metric-label-模型服务费">
            <a:extLst xmlns:a="http://schemas.openxmlformats.org/drawingml/2006/main">
              <a:ext uri="{FF2B5EF4-FFF2-40B4-BE49-F238E27FC236}">
                <a16:creationId xmlns:a16="http://schemas.microsoft.com/office/drawing/2014/main" id="{A70914A6-8F29-4F8F-B0B3-368A1300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7813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模型服务费</a:t>
            </a:r>
          </a:p>
        </p:txBody>
      </p:sp>
      <p:sp>
        <p:nvSpPr>
          <p:cNvPr id="10" name="metric-detail-模型服务费">
            <a:extLst xmlns:a="http://schemas.openxmlformats.org/drawingml/2006/main">
              <a:ext uri="{FF2B5EF4-FFF2-40B4-BE49-F238E27FC236}">
                <a16:creationId xmlns:a16="http://schemas.microsoft.com/office/drawing/2014/main" id="{DF4F7084-9687-4C3B-AA0D-17837714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105150"/>
            <a:ext cx="3619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个人 / 企业 / 战略客户默认费率，专属价表优先。</a:t>
            </a:r>
          </a:p>
        </p:txBody>
      </p:sp>
      <p:sp>
        <p:nvSpPr>
          <p:cNvPr id="11" name="metric-失败任务收费">
            <a:extLst xmlns:a="http://schemas.openxmlformats.org/drawingml/2006/main">
              <a:ext uri="{FF2B5EF4-FFF2-40B4-BE49-F238E27FC236}">
                <a16:creationId xmlns:a16="http://schemas.microsoft.com/office/drawing/2014/main" id="{BE0EB578-B180-4CD7-8505-6CB7A9356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000250"/>
            <a:ext cx="300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087C68"/>
                </a:solidFill>
              </a:defRPr>
            </a:pPr>
            <a:r>
              <a:rPr sz="3900" b="1">
                <a:solidFill>
                  <a:srgbClr val="087C68"/>
                </a:solidFill>
              </a:rPr>
              <a:t>0</a:t>
            </a:r>
          </a:p>
        </p:txBody>
      </p:sp>
      <p:sp>
        <p:nvSpPr>
          <p:cNvPr id="12" name="metric-label-失败任务收费">
            <a:extLst xmlns:a="http://schemas.openxmlformats.org/drawingml/2006/main">
              <a:ext uri="{FF2B5EF4-FFF2-40B4-BE49-F238E27FC236}">
                <a16:creationId xmlns:a16="http://schemas.microsoft.com/office/drawing/2014/main" id="{3B473A55-FF6A-4F9A-A0DC-370D0DD91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781300"/>
            <a:ext cx="3000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失败任务收费</a:t>
            </a:r>
          </a:p>
        </p:txBody>
      </p:sp>
      <p:sp>
        <p:nvSpPr>
          <p:cNvPr id="13" name="metric-detail-失败任务收费">
            <a:extLst xmlns:a="http://schemas.openxmlformats.org/drawingml/2006/main">
              <a:ext uri="{FF2B5EF4-FFF2-40B4-BE49-F238E27FC236}">
                <a16:creationId xmlns:a16="http://schemas.microsoft.com/office/drawing/2014/main" id="{78A0D270-AF44-40E7-9CDD-E1797DD3F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105150"/>
            <a:ext cx="3000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视频或生产任务未返回有效结果时，预留金额释放。</a:t>
            </a:r>
          </a:p>
        </p:txBody>
      </p:sp>
      <p:sp>
        <p:nvSpPr>
          <p:cNvPr id="14" name="billing-rule">
            <a:extLst xmlns:a="http://schemas.openxmlformats.org/drawingml/2006/main">
              <a:ext uri="{FF2B5EF4-FFF2-40B4-BE49-F238E27FC236}">
                <a16:creationId xmlns:a16="http://schemas.microsoft.com/office/drawing/2014/main" id="{884923A2-5414-4D6F-AFC7-0BD6345B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52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5" name="bullet-mark-1-474">
            <a:extLst xmlns:a="http://schemas.openxmlformats.org/drawingml/2006/main">
              <a:ext uri="{FF2B5EF4-FFF2-40B4-BE49-F238E27FC236}">
                <a16:creationId xmlns:a16="http://schemas.microsoft.com/office/drawing/2014/main" id="{61B03E02-5AB8-45A7-AD62-C09FCDB0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815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bullet-text-1-474">
            <a:extLst xmlns:a="http://schemas.openxmlformats.org/drawingml/2006/main">
              <a:ext uri="{FF2B5EF4-FFF2-40B4-BE49-F238E27FC236}">
                <a16:creationId xmlns:a16="http://schemas.microsoft.com/office/drawing/2014/main" id="{EDB55BD6-5E04-433A-96A0-1613AC594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14850"/>
            <a:ext cx="4629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提交前：展示预计费用，检查日预算、月预算与可用余额。</a:t>
            </a:r>
          </a:p>
        </p:txBody>
      </p:sp>
      <p:sp>
        <p:nvSpPr>
          <p:cNvPr id="17" name="bullet-mark-2-536">
            <a:extLst xmlns:a="http://schemas.openxmlformats.org/drawingml/2006/main">
              <a:ext uri="{FF2B5EF4-FFF2-40B4-BE49-F238E27FC236}">
                <a16:creationId xmlns:a16="http://schemas.microsoft.com/office/drawing/2014/main" id="{58DD4B13-D1B4-4F05-BF63-BFB59F18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720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bullet-text-2-536">
            <a:extLst xmlns:a="http://schemas.openxmlformats.org/drawingml/2006/main">
              <a:ext uri="{FF2B5EF4-FFF2-40B4-BE49-F238E27FC236}">
                <a16:creationId xmlns:a16="http://schemas.microsoft.com/office/drawing/2014/main" id="{3772B7AF-B3B3-4B08-AE75-A0F616B1A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05400"/>
            <a:ext cx="4629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运行中：按最高预计金额预冻结，避免并发任务透支。</a:t>
            </a:r>
          </a:p>
        </p:txBody>
      </p:sp>
      <p:sp>
        <p:nvSpPr>
          <p:cNvPr id="19" name="bullet-mark-3-474">
            <a:extLst xmlns:a="http://schemas.openxmlformats.org/drawingml/2006/main">
              <a:ext uri="{FF2B5EF4-FFF2-40B4-BE49-F238E27FC236}">
                <a16:creationId xmlns:a16="http://schemas.microsoft.com/office/drawing/2014/main" id="{1FE7A7B9-F3E6-45A6-8F1C-3F187234F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5815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bullet-text-3-474">
            <a:extLst xmlns:a="http://schemas.openxmlformats.org/drawingml/2006/main">
              <a:ext uri="{FF2B5EF4-FFF2-40B4-BE49-F238E27FC236}">
                <a16:creationId xmlns:a16="http://schemas.microsoft.com/office/drawing/2014/main" id="{D30C5478-07DB-417D-A00A-827B4D08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14850"/>
            <a:ext cx="4819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完成后：按供应商实际用量 + 账户服务费结算，多余预留自动退回。</a:t>
            </a:r>
          </a:p>
        </p:txBody>
      </p:sp>
      <p:sp>
        <p:nvSpPr>
          <p:cNvPr id="21" name="bullet-mark-4-536">
            <a:extLst xmlns:a="http://schemas.openxmlformats.org/drawingml/2006/main">
              <a:ext uri="{FF2B5EF4-FFF2-40B4-BE49-F238E27FC236}">
                <a16:creationId xmlns:a16="http://schemas.microsoft.com/office/drawing/2014/main" id="{8EDB8618-FBA4-42FE-B4DA-CBD285951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1720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bullet-text-4-536">
            <a:extLst xmlns:a="http://schemas.openxmlformats.org/drawingml/2006/main">
              <a:ext uri="{FF2B5EF4-FFF2-40B4-BE49-F238E27FC236}">
                <a16:creationId xmlns:a16="http://schemas.microsoft.com/office/drawing/2014/main" id="{6CEB4678-7222-4501-AF8B-F3D098AFA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05400"/>
            <a:ext cx="4819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每月：在“客户服务与账单”导出 CSV，财务完成对账。</a:t>
            </a:r>
          </a:p>
        </p:txBody>
      </p:sp>
    </p:spTree>
    <p:extLst>
      <p:ext uri="{BB962C8B-B14F-4D97-AF65-F5344CB8AC3E}">
        <p14:creationId xmlns:p14="http://schemas.microsoft.com/office/powerpoint/2010/main" val="18492813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eyebrow-5">
            <a:extLst xmlns:a="http://schemas.openxmlformats.org/drawingml/2006/main">
              <a:ext uri="{FF2B5EF4-FFF2-40B4-BE49-F238E27FC236}">
                <a16:creationId xmlns:a16="http://schemas.microsoft.com/office/drawing/2014/main" id="{1EE27FDA-3299-4A27-BA90-C8CD01224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04  模型能力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E67203D4-D2DD-4503-81FD-540B0AB79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日常任务用助手，系统接入走模型网关</a:t>
            </a:r>
          </a:p>
        </p:txBody>
      </p:sp>
      <p:sp>
        <p:nvSpPr>
          <p:cNvPr id="3" name="top-rule-5">
            <a:extLst xmlns:a="http://schemas.openxmlformats.org/drawingml/2006/main">
              <a:ext uri="{FF2B5EF4-FFF2-40B4-BE49-F238E27FC236}">
                <a16:creationId xmlns:a16="http://schemas.microsoft.com/office/drawing/2014/main" id="{FA5DE94C-9E6D-482D-90D6-692FF4EA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5">
            <a:extLst xmlns:a="http://schemas.openxmlformats.org/drawingml/2006/main">
              <a:ext uri="{FF2B5EF4-FFF2-40B4-BE49-F238E27FC236}">
                <a16:creationId xmlns:a16="http://schemas.microsoft.com/office/drawing/2014/main" id="{0D7DAB8B-3302-4A61-AF47-832ED5C0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05</a:t>
            </a:r>
          </a:p>
        </p:txBody>
      </p:sp>
      <p:sp>
        <p:nvSpPr>
          <p:cNvPr id="5" name="assistant-band">
            <a:extLst xmlns:a="http://schemas.openxmlformats.org/drawingml/2006/main">
              <a:ext uri="{FF2B5EF4-FFF2-40B4-BE49-F238E27FC236}">
                <a16:creationId xmlns:a16="http://schemas.microsoft.com/office/drawing/2014/main" id="{0F04B6AD-E555-42CA-B322-E2A4EF4D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476250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6" name="assistant-label">
            <a:extLst xmlns:a="http://schemas.openxmlformats.org/drawingml/2006/main">
              <a:ext uri="{FF2B5EF4-FFF2-40B4-BE49-F238E27FC236}">
                <a16:creationId xmlns:a16="http://schemas.microsoft.com/office/drawing/2014/main" id="{9B1C6899-D5C0-45FD-ACE2-D939BCA1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33600"/>
            <a:ext cx="361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87C68"/>
                </a:solidFill>
              </a:defRPr>
            </a:pPr>
            <a:r>
              <a:rPr sz="1650" b="1">
                <a:solidFill>
                  <a:srgbClr val="087C68"/>
                </a:solidFill>
              </a:rPr>
              <a:t>A  龙腾助手</a:t>
            </a:r>
          </a:p>
        </p:txBody>
      </p:sp>
      <p:sp>
        <p:nvSpPr>
          <p:cNvPr id="7" name="assistant-main">
            <a:extLst xmlns:a="http://schemas.openxmlformats.org/drawingml/2006/main">
              <a:ext uri="{FF2B5EF4-FFF2-40B4-BE49-F238E27FC236}">
                <a16:creationId xmlns:a16="http://schemas.microsoft.com/office/drawing/2014/main" id="{8A9483ED-00C2-4F56-A0A2-0A087F4D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05100"/>
            <a:ext cx="3810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63F37"/>
                </a:solidFill>
              </a:defRPr>
            </a:pPr>
            <a:r>
              <a:rPr sz="2100" b="1">
                <a:solidFill>
                  <a:srgbClr val="063F37"/>
                </a:solidFill>
              </a:rPr>
              <a:t>背景 + 目标 + 输出格式 + 约束 + 复核要求</a:t>
            </a:r>
          </a:p>
        </p:txBody>
      </p:sp>
      <p:sp>
        <p:nvSpPr>
          <p:cNvPr id="8" name="bullet-mark-11-408">
            <a:extLst xmlns:a="http://schemas.openxmlformats.org/drawingml/2006/main">
              <a:ext uri="{FF2B5EF4-FFF2-40B4-BE49-F238E27FC236}">
                <a16:creationId xmlns:a16="http://schemas.microsoft.com/office/drawing/2014/main" id="{4AD5B049-BEFC-4CF0-8FCE-E0851F49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52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ullet-text-11-408">
            <a:extLst xmlns:a="http://schemas.openxmlformats.org/drawingml/2006/main">
              <a:ext uri="{FF2B5EF4-FFF2-40B4-BE49-F238E27FC236}">
                <a16:creationId xmlns:a16="http://schemas.microsoft.com/office/drawing/2014/main" id="{37A83D1E-6DD9-4633-A907-9ADD8F7E4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86200"/>
            <a:ext cx="3771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先列大纲，再补资料，最后生成正式版本。</a:t>
            </a:r>
          </a:p>
        </p:txBody>
      </p:sp>
      <p:sp>
        <p:nvSpPr>
          <p:cNvPr id="10" name="bullet-mark-12-474">
            <a:extLst xmlns:a="http://schemas.openxmlformats.org/drawingml/2006/main">
              <a:ext uri="{FF2B5EF4-FFF2-40B4-BE49-F238E27FC236}">
                <a16:creationId xmlns:a16="http://schemas.microsoft.com/office/drawing/2014/main" id="{A0F4DEE2-7EBC-47A9-A42E-F87CB65B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815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ullet-text-12-474">
            <a:extLst xmlns:a="http://schemas.openxmlformats.org/drawingml/2006/main">
              <a:ext uri="{FF2B5EF4-FFF2-40B4-BE49-F238E27FC236}">
                <a16:creationId xmlns:a16="http://schemas.microsoft.com/office/drawing/2014/main" id="{13768B52-6918-450B-8E22-91362D727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514850"/>
            <a:ext cx="3771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关键结论要求给出依据、风险与待核实项。</a:t>
            </a:r>
          </a:p>
        </p:txBody>
      </p:sp>
      <p:sp>
        <p:nvSpPr>
          <p:cNvPr id="12" name="api-band">
            <a:extLst xmlns:a="http://schemas.openxmlformats.org/drawingml/2006/main">
              <a:ext uri="{FF2B5EF4-FFF2-40B4-BE49-F238E27FC236}">
                <a16:creationId xmlns:a16="http://schemas.microsoft.com/office/drawing/2014/main" id="{B18C02FC-11BB-44B9-A7EC-0EEEFD08C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1847850"/>
            <a:ext cx="571500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3" name="api-label">
            <a:extLst xmlns:a="http://schemas.openxmlformats.org/drawingml/2006/main">
              <a:ext uri="{FF2B5EF4-FFF2-40B4-BE49-F238E27FC236}">
                <a16:creationId xmlns:a16="http://schemas.microsoft.com/office/drawing/2014/main" id="{1B79C64A-87A9-4252-9EBF-E6A7297F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336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87C68"/>
                </a:solidFill>
              </a:defRPr>
            </a:pPr>
            <a:r>
              <a:rPr sz="1650" b="1">
                <a:solidFill>
                  <a:srgbClr val="087C68"/>
                </a:solidFill>
              </a:rPr>
              <a:t>B  模型与 API</a:t>
            </a:r>
          </a:p>
        </p:txBody>
      </p:sp>
      <p:sp>
        <p:nvSpPr>
          <p:cNvPr id="14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692EE78A-18B1-4956-B593-5CD9B5CD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8605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ep-number-text-1">
            <a:extLst xmlns:a="http://schemas.openxmlformats.org/drawingml/2006/main">
              <a:ext uri="{FF2B5EF4-FFF2-40B4-BE49-F238E27FC236}">
                <a16:creationId xmlns:a16="http://schemas.microsoft.com/office/drawing/2014/main" id="{0AAE1951-FFC6-4A23-ADD3-C56AFE0F2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860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6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310381F7-466E-4777-B304-C9D202CB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66700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选场景或自动路由</a:t>
            </a:r>
          </a:p>
        </p:txBody>
      </p:sp>
      <p:sp>
        <p:nvSpPr>
          <p:cNvPr id="17" name="step-detail-1">
            <a:extLst xmlns:a="http://schemas.openxmlformats.org/drawingml/2006/main">
              <a:ext uri="{FF2B5EF4-FFF2-40B4-BE49-F238E27FC236}">
                <a16:creationId xmlns:a16="http://schemas.microsoft.com/office/drawing/2014/main" id="{1A441B29-D07C-4C10-BD6E-E09AA9F8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971800"/>
            <a:ext cx="4171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平台按质量、速度、成本与线路状态择优。</a:t>
            </a:r>
          </a:p>
        </p:txBody>
      </p:sp>
      <p:sp>
        <p:nvSpPr>
          <p:cNvPr id="1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C2B18975-C555-46C8-8BE9-B15818B87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3380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step-number-text-2">
            <a:extLst xmlns:a="http://schemas.openxmlformats.org/drawingml/2006/main">
              <a:ext uri="{FF2B5EF4-FFF2-40B4-BE49-F238E27FC236}">
                <a16:creationId xmlns:a16="http://schemas.microsoft.com/office/drawing/2014/main" id="{B9E53069-9BE7-417A-90EC-62DF2871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338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0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7C66F587-0EC6-41B0-A937-CA74E2DE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71475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看路由回执</a:t>
            </a:r>
          </a:p>
        </p:txBody>
      </p:sp>
      <p:sp>
        <p:nvSpPr>
          <p:cNvPr id="21" name="step-detail-2">
            <a:extLst xmlns:a="http://schemas.openxmlformats.org/drawingml/2006/main">
              <a:ext uri="{FF2B5EF4-FFF2-40B4-BE49-F238E27FC236}">
                <a16:creationId xmlns:a16="http://schemas.microsoft.com/office/drawing/2014/main" id="{722C53AF-9A83-4465-926E-2BC172FCB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019550"/>
            <a:ext cx="4171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供应商、延迟、Token、尝试次数和成本透明。</a:t>
            </a:r>
          </a:p>
        </p:txBody>
      </p:sp>
      <p:sp>
        <p:nvSpPr>
          <p:cNvPr id="22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BE4369C6-C8BA-4309-B08E-85623E3FB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8155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step-number-text-3">
            <a:extLst xmlns:a="http://schemas.openxmlformats.org/drawingml/2006/main">
              <a:ext uri="{FF2B5EF4-FFF2-40B4-BE49-F238E27FC236}">
                <a16:creationId xmlns:a16="http://schemas.microsoft.com/office/drawing/2014/main" id="{6140DF73-754C-4FE2-99F9-DD750702B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815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4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F392C79F-F9D7-42E3-A98D-2B4825936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76250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开发接入</a:t>
            </a:r>
          </a:p>
        </p:txBody>
      </p:sp>
      <p:sp>
        <p:nvSpPr>
          <p:cNvPr id="25" name="step-detail-3">
            <a:extLst xmlns:a="http://schemas.openxmlformats.org/drawingml/2006/main">
              <a:ext uri="{FF2B5EF4-FFF2-40B4-BE49-F238E27FC236}">
                <a16:creationId xmlns:a16="http://schemas.microsoft.com/office/drawing/2014/main" id="{DA3819F3-AF65-4FA6-9DBC-6574D20B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5067300"/>
            <a:ext cx="4171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创建 API Key，使用 /v1/chat/completions。</a:t>
            </a:r>
          </a:p>
        </p:txBody>
      </p:sp>
    </p:spTree>
    <p:extLst>
      <p:ext uri="{BB962C8B-B14F-4D97-AF65-F5344CB8AC3E}">
        <p14:creationId xmlns:p14="http://schemas.microsoft.com/office/powerpoint/2010/main" val="10365471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eyebrow-6">
            <a:extLst xmlns:a="http://schemas.openxmlformats.org/drawingml/2006/main">
              <a:ext uri="{FF2B5EF4-FFF2-40B4-BE49-F238E27FC236}">
                <a16:creationId xmlns:a16="http://schemas.microsoft.com/office/drawing/2014/main" id="{CEB04185-29AE-4AD6-B8D2-9221522A8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05  AI 应用工坊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FAE7E214-A94E-4674-8F2C-05DE2547F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AI 应用工坊把一次回答变成可复用应用</a:t>
            </a:r>
          </a:p>
        </p:txBody>
      </p:sp>
      <p:sp>
        <p:nvSpPr>
          <p:cNvPr id="3" name="top-rule-6">
            <a:extLst xmlns:a="http://schemas.openxmlformats.org/drawingml/2006/main">
              <a:ext uri="{FF2B5EF4-FFF2-40B4-BE49-F238E27FC236}">
                <a16:creationId xmlns:a16="http://schemas.microsoft.com/office/drawing/2014/main" id="{AC99A953-7604-4698-A8B4-EA0541882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6">
            <a:extLst xmlns:a="http://schemas.openxmlformats.org/drawingml/2006/main">
              <a:ext uri="{FF2B5EF4-FFF2-40B4-BE49-F238E27FC236}">
                <a16:creationId xmlns:a16="http://schemas.microsoft.com/office/drawing/2014/main" id="{252D1700-2077-476B-930A-E25BABD2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06</a:t>
            </a:r>
          </a:p>
        </p:txBody>
      </p:sp>
      <p:sp>
        <p:nvSpPr>
          <p:cNvPr id="5" name="workshop-intro">
            <a:extLst xmlns:a="http://schemas.openxmlformats.org/drawingml/2006/main">
              <a:ext uri="{FF2B5EF4-FFF2-40B4-BE49-F238E27FC236}">
                <a16:creationId xmlns:a16="http://schemas.microsoft.com/office/drawing/2014/main" id="{B4630FB6-6706-494C-A796-AA882069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570"/>
                </a:solidFill>
              </a:defRPr>
            </a:pPr>
            <a:r>
              <a:rPr sz="1575" b="0">
                <a:solidFill>
                  <a:srgbClr val="607570"/>
                </a:solidFill>
              </a:rPr>
              <a:t>从最小闭环开始：一个角色、一条流程、一组干净资料、一个必要工具。</a:t>
            </a:r>
          </a:p>
        </p:txBody>
      </p:sp>
      <p:sp>
        <p:nvSpPr>
          <p:cNvPr id="6" name="workshop-no-0">
            <a:extLst xmlns:a="http://schemas.openxmlformats.org/drawingml/2006/main">
              <a:ext uri="{FF2B5EF4-FFF2-40B4-BE49-F238E27FC236}">
                <a16:creationId xmlns:a16="http://schemas.microsoft.com/office/drawing/2014/main" id="{DCBC4D95-5B98-46BE-8897-2EDADF4ED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83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87C68"/>
                </a:solidFill>
              </a:defRPr>
            </a:pPr>
            <a:r>
              <a:rPr sz="3150" b="1">
                <a:solidFill>
                  <a:srgbClr val="087C68"/>
                </a:solidFill>
              </a:rPr>
              <a:t>01</a:t>
            </a:r>
          </a:p>
        </p:txBody>
      </p:sp>
      <p:sp>
        <p:nvSpPr>
          <p:cNvPr id="7" name="workshop-line-0">
            <a:extLst xmlns:a="http://schemas.openxmlformats.org/drawingml/2006/main">
              <a:ext uri="{FF2B5EF4-FFF2-40B4-BE49-F238E27FC236}">
                <a16:creationId xmlns:a16="http://schemas.microsoft.com/office/drawing/2014/main" id="{09583EE0-6C84-4D92-83C9-897A5653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2171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87C68"/>
            </a:solidFill>
            <a:prstDash val="solid"/>
          </a:ln>
        </p:spPr>
      </p:sp>
      <p:sp>
        <p:nvSpPr>
          <p:cNvPr id="8" name="workshop-title-0">
            <a:extLst xmlns:a="http://schemas.openxmlformats.org/drawingml/2006/main">
              <a:ext uri="{FF2B5EF4-FFF2-40B4-BE49-F238E27FC236}">
                <a16:creationId xmlns:a16="http://schemas.microsoft.com/office/drawing/2014/main" id="{CFB81EC6-A2DB-48CA-9860-CE36748E0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2171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63F37"/>
                </a:solidFill>
              </a:defRPr>
            </a:pPr>
            <a:r>
              <a:rPr sz="1650" b="1">
                <a:solidFill>
                  <a:srgbClr val="063F37"/>
                </a:solidFill>
              </a:rPr>
              <a:t>智能体</a:t>
            </a:r>
          </a:p>
        </p:txBody>
      </p:sp>
      <p:sp>
        <p:nvSpPr>
          <p:cNvPr id="9" name="workshop-detail-0">
            <a:extLst xmlns:a="http://schemas.openxmlformats.org/drawingml/2006/main">
              <a:ext uri="{FF2B5EF4-FFF2-40B4-BE49-F238E27FC236}">
                <a16:creationId xmlns:a16="http://schemas.microsoft.com/office/drawing/2014/main" id="{B2D113CC-08EA-4036-BE53-7574F30F6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2171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570"/>
                </a:solidFill>
              </a:defRPr>
            </a:pPr>
            <a:r>
              <a:rPr sz="1275" b="0">
                <a:solidFill>
                  <a:srgbClr val="607570"/>
                </a:solidFill>
              </a:rPr>
              <a:t>固定角色与连续问答</a:t>
            </a:r>
          </a:p>
        </p:txBody>
      </p:sp>
      <p:sp>
        <p:nvSpPr>
          <p:cNvPr id="10" name="workshop-no-1">
            <a:extLst xmlns:a="http://schemas.openxmlformats.org/drawingml/2006/main">
              <a:ext uri="{FF2B5EF4-FFF2-40B4-BE49-F238E27FC236}">
                <a16:creationId xmlns:a16="http://schemas.microsoft.com/office/drawing/2014/main" id="{D1788FDE-3A66-4549-96D3-9DDFC5113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67000"/>
            <a:ext cx="83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63F37"/>
                </a:solidFill>
              </a:defRPr>
            </a:pPr>
            <a:r>
              <a:rPr sz="3150" b="1">
                <a:solidFill>
                  <a:srgbClr val="063F37"/>
                </a:solidFill>
              </a:rPr>
              <a:t>02</a:t>
            </a:r>
          </a:p>
        </p:txBody>
      </p:sp>
      <p:sp>
        <p:nvSpPr>
          <p:cNvPr id="11" name="workshop-line-1">
            <a:extLst xmlns:a="http://schemas.openxmlformats.org/drawingml/2006/main">
              <a:ext uri="{FF2B5EF4-FFF2-40B4-BE49-F238E27FC236}">
                <a16:creationId xmlns:a16="http://schemas.microsoft.com/office/drawing/2014/main" id="{14CAF87D-A535-485D-8F1D-DCB7D54B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429000"/>
            <a:ext cx="2171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63F37"/>
            </a:solidFill>
            <a:prstDash val="solid"/>
          </a:ln>
        </p:spPr>
      </p:sp>
      <p:sp>
        <p:nvSpPr>
          <p:cNvPr id="12" name="workshop-title-1">
            <a:extLst xmlns:a="http://schemas.openxmlformats.org/drawingml/2006/main">
              <a:ext uri="{FF2B5EF4-FFF2-40B4-BE49-F238E27FC236}">
                <a16:creationId xmlns:a16="http://schemas.microsoft.com/office/drawing/2014/main" id="{589D9A3C-E871-466E-808D-5C8F9255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638550"/>
            <a:ext cx="2171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63F37"/>
                </a:solidFill>
              </a:defRPr>
            </a:pPr>
            <a:r>
              <a:rPr sz="1650" b="1">
                <a:solidFill>
                  <a:srgbClr val="063F37"/>
                </a:solidFill>
              </a:rPr>
              <a:t>工作流</a:t>
            </a:r>
          </a:p>
        </p:txBody>
      </p:sp>
      <p:sp>
        <p:nvSpPr>
          <p:cNvPr id="13" name="workshop-detail-1">
            <a:extLst xmlns:a="http://schemas.openxmlformats.org/drawingml/2006/main">
              <a:ext uri="{FF2B5EF4-FFF2-40B4-BE49-F238E27FC236}">
                <a16:creationId xmlns:a16="http://schemas.microsoft.com/office/drawing/2014/main" id="{250BDA9D-EBB0-4E16-BA21-DF23B092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095750"/>
            <a:ext cx="2171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570"/>
                </a:solidFill>
              </a:defRPr>
            </a:pPr>
            <a:r>
              <a:rPr sz="1275" b="0">
                <a:solidFill>
                  <a:srgbClr val="607570"/>
                </a:solidFill>
              </a:rPr>
              <a:t>多步骤、条件判断与工具调用</a:t>
            </a:r>
          </a:p>
        </p:txBody>
      </p:sp>
      <p:sp>
        <p:nvSpPr>
          <p:cNvPr id="14" name="workshop-no-2">
            <a:extLst xmlns:a="http://schemas.openxmlformats.org/drawingml/2006/main">
              <a:ext uri="{FF2B5EF4-FFF2-40B4-BE49-F238E27FC236}">
                <a16:creationId xmlns:a16="http://schemas.microsoft.com/office/drawing/2014/main" id="{518E2356-5F86-4858-A36F-A3AA579B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83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87C68"/>
                </a:solidFill>
              </a:defRPr>
            </a:pPr>
            <a:r>
              <a:rPr sz="3150" b="1">
                <a:solidFill>
                  <a:srgbClr val="087C68"/>
                </a:solidFill>
              </a:rPr>
              <a:t>03</a:t>
            </a:r>
          </a:p>
        </p:txBody>
      </p:sp>
      <p:sp>
        <p:nvSpPr>
          <p:cNvPr id="15" name="workshop-line-2">
            <a:extLst xmlns:a="http://schemas.openxmlformats.org/drawingml/2006/main">
              <a:ext uri="{FF2B5EF4-FFF2-40B4-BE49-F238E27FC236}">
                <a16:creationId xmlns:a16="http://schemas.microsoft.com/office/drawing/2014/main" id="{6DD8F5A0-6C20-4D23-B46D-F39A6AD1E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29000"/>
            <a:ext cx="2171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87C68"/>
            </a:solidFill>
            <a:prstDash val="solid"/>
          </a:ln>
        </p:spPr>
      </p:sp>
      <p:sp>
        <p:nvSpPr>
          <p:cNvPr id="16" name="workshop-title-2">
            <a:extLst xmlns:a="http://schemas.openxmlformats.org/drawingml/2006/main">
              <a:ext uri="{FF2B5EF4-FFF2-40B4-BE49-F238E27FC236}">
                <a16:creationId xmlns:a16="http://schemas.microsoft.com/office/drawing/2014/main" id="{CB60B36C-5B37-4898-9A37-887F0BF3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38550"/>
            <a:ext cx="2171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63F37"/>
                </a:solidFill>
              </a:defRPr>
            </a:pPr>
            <a:r>
              <a:rPr sz="1650" b="1">
                <a:solidFill>
                  <a:srgbClr val="063F37"/>
                </a:solidFill>
              </a:rPr>
              <a:t>知识库</a:t>
            </a:r>
          </a:p>
        </p:txBody>
      </p:sp>
      <p:sp>
        <p:nvSpPr>
          <p:cNvPr id="17" name="workshop-detail-2">
            <a:extLst xmlns:a="http://schemas.openxmlformats.org/drawingml/2006/main">
              <a:ext uri="{FF2B5EF4-FFF2-40B4-BE49-F238E27FC236}">
                <a16:creationId xmlns:a16="http://schemas.microsoft.com/office/drawing/2014/main" id="{3B15D169-F4AB-417F-A6F9-4540549E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95750"/>
            <a:ext cx="2171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570"/>
                </a:solidFill>
              </a:defRPr>
            </a:pPr>
            <a:r>
              <a:rPr sz="1275" b="0">
                <a:solidFill>
                  <a:srgbClr val="607570"/>
                </a:solidFill>
              </a:rPr>
              <a:t>企业制度、产品与项目资料</a:t>
            </a:r>
          </a:p>
        </p:txBody>
      </p:sp>
      <p:sp>
        <p:nvSpPr>
          <p:cNvPr id="18" name="workshop-no-3">
            <a:extLst xmlns:a="http://schemas.openxmlformats.org/drawingml/2006/main">
              <a:ext uri="{FF2B5EF4-FFF2-40B4-BE49-F238E27FC236}">
                <a16:creationId xmlns:a16="http://schemas.microsoft.com/office/drawing/2014/main" id="{9C4E721D-E939-450E-9E7B-07A3DEA9A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667000"/>
            <a:ext cx="83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B78620"/>
                </a:solidFill>
              </a:defRPr>
            </a:pPr>
            <a:r>
              <a:rPr sz="3150" b="1">
                <a:solidFill>
                  <a:srgbClr val="B78620"/>
                </a:solidFill>
              </a:rPr>
              <a:t>04</a:t>
            </a:r>
          </a:p>
        </p:txBody>
      </p:sp>
      <p:sp>
        <p:nvSpPr>
          <p:cNvPr id="19" name="workshop-line-3">
            <a:extLst xmlns:a="http://schemas.openxmlformats.org/drawingml/2006/main">
              <a:ext uri="{FF2B5EF4-FFF2-40B4-BE49-F238E27FC236}">
                <a16:creationId xmlns:a16="http://schemas.microsoft.com/office/drawing/2014/main" id="{AA882E8F-F55B-406E-B554-09E65B9D1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429000"/>
            <a:ext cx="2171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8620"/>
            </a:solidFill>
            <a:prstDash val="solid"/>
          </a:ln>
        </p:spPr>
      </p:sp>
      <p:sp>
        <p:nvSpPr>
          <p:cNvPr id="20" name="workshop-title-3">
            <a:extLst xmlns:a="http://schemas.openxmlformats.org/drawingml/2006/main">
              <a:ext uri="{FF2B5EF4-FFF2-40B4-BE49-F238E27FC236}">
                <a16:creationId xmlns:a16="http://schemas.microsoft.com/office/drawing/2014/main" id="{578D783C-9FD4-458C-82C5-048390EA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638550"/>
            <a:ext cx="2171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63F37"/>
                </a:solidFill>
              </a:defRPr>
            </a:pPr>
            <a:r>
              <a:rPr sz="1650" b="1">
                <a:solidFill>
                  <a:srgbClr val="063F37"/>
                </a:solidFill>
              </a:rPr>
              <a:t>插件</a:t>
            </a:r>
          </a:p>
        </p:txBody>
      </p:sp>
      <p:sp>
        <p:nvSpPr>
          <p:cNvPr id="21" name="workshop-detail-3">
            <a:extLst xmlns:a="http://schemas.openxmlformats.org/drawingml/2006/main">
              <a:ext uri="{FF2B5EF4-FFF2-40B4-BE49-F238E27FC236}">
                <a16:creationId xmlns:a16="http://schemas.microsoft.com/office/drawing/2014/main" id="{9B62EEA3-58E6-458F-9A07-D1E8B63D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095750"/>
            <a:ext cx="2171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570"/>
                </a:solidFill>
              </a:defRPr>
            </a:pPr>
            <a:r>
              <a:rPr sz="1275" b="0">
                <a:solidFill>
                  <a:srgbClr val="607570"/>
                </a:solidFill>
              </a:rPr>
              <a:t>搜索、地图、表格与业务系统</a:t>
            </a:r>
          </a:p>
        </p:txBody>
      </p:sp>
      <p:sp>
        <p:nvSpPr>
          <p:cNvPr id="22" name="workshop-tip">
            <a:extLst xmlns:a="http://schemas.openxmlformats.org/drawingml/2006/main">
              <a:ext uri="{FF2B5EF4-FFF2-40B4-BE49-F238E27FC236}">
                <a16:creationId xmlns:a16="http://schemas.microsoft.com/office/drawing/2014/main" id="{95BD36A2-8CF7-4EDE-A30A-66949B6C5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108204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workshop-tip-text">
            <a:extLst xmlns:a="http://schemas.openxmlformats.org/drawingml/2006/main">
              <a:ext uri="{FF2B5EF4-FFF2-40B4-BE49-F238E27FC236}">
                <a16:creationId xmlns:a16="http://schemas.microsoft.com/office/drawing/2014/main" id="{7A71C72F-7924-4ADC-A291-DCE0AACEA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391150"/>
            <a:ext cx="10363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63F37"/>
                </a:solidFill>
              </a:defRPr>
            </a:pPr>
            <a:r>
              <a:rPr sz="1575" b="1">
                <a:solidFill>
                  <a:srgbClr val="063F37"/>
                </a:solidFill>
              </a:rPr>
              <a:t>应用工坊与主站钱包统一：模型消费仍回到龙腾壹号账户、预算与账单。</a:t>
            </a:r>
          </a:p>
        </p:txBody>
      </p:sp>
    </p:spTree>
    <p:extLst>
      <p:ext uri="{BB962C8B-B14F-4D97-AF65-F5344CB8AC3E}">
        <p14:creationId xmlns:p14="http://schemas.microsoft.com/office/powerpoint/2010/main" val="4647773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eyebrow-7">
            <a:extLst xmlns:a="http://schemas.openxmlformats.org/drawingml/2006/main">
              <a:ext uri="{FF2B5EF4-FFF2-40B4-BE49-F238E27FC236}">
                <a16:creationId xmlns:a16="http://schemas.microsoft.com/office/drawing/2014/main" id="{E8B3F948-D830-4119-8933-8BD4E7BB0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06  专业文档生产线</a:t>
            </a:r>
          </a:p>
        </p:txBody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AF631255-96EF-4664-BF7D-5DB89E3E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资本市场模板先提效，再由专业人员放行</a:t>
            </a:r>
          </a:p>
        </p:txBody>
      </p:sp>
      <p:sp>
        <p:nvSpPr>
          <p:cNvPr id="3" name="top-rule-7">
            <a:extLst xmlns:a="http://schemas.openxmlformats.org/drawingml/2006/main">
              <a:ext uri="{FF2B5EF4-FFF2-40B4-BE49-F238E27FC236}">
                <a16:creationId xmlns:a16="http://schemas.microsoft.com/office/drawing/2014/main" id="{36DB7FAC-A8BC-4CDB-AA0B-B145DF23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7">
            <a:extLst xmlns:a="http://schemas.openxmlformats.org/drawingml/2006/main">
              <a:ext uri="{FF2B5EF4-FFF2-40B4-BE49-F238E27FC236}">
                <a16:creationId xmlns:a16="http://schemas.microsoft.com/office/drawing/2014/main" id="{8DFE84FE-64EB-4322-9C93-CE2A78DAB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07</a:t>
            </a:r>
          </a:p>
        </p:txBody>
      </p:sp>
      <p:sp>
        <p:nvSpPr>
          <p:cNvPr id="5" name="sector-0">
            <a:extLst xmlns:a="http://schemas.openxmlformats.org/drawingml/2006/main">
              <a:ext uri="{FF2B5EF4-FFF2-40B4-BE49-F238E27FC236}">
                <a16:creationId xmlns:a16="http://schemas.microsoft.com/office/drawing/2014/main" id="{14FB48D5-D64C-40AA-9989-04C3AA51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2324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6" name="sector-text-0">
            <a:extLst xmlns:a="http://schemas.openxmlformats.org/drawingml/2006/main">
              <a:ext uri="{FF2B5EF4-FFF2-40B4-BE49-F238E27FC236}">
                <a16:creationId xmlns:a16="http://schemas.microsoft.com/office/drawing/2014/main" id="{F2413A94-F7E9-4D15-AE34-7EA86280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43100"/>
            <a:ext cx="2019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63F37"/>
                </a:solidFill>
              </a:defRPr>
            </a:pPr>
            <a:r>
              <a:rPr sz="1350" b="1">
                <a:solidFill>
                  <a:srgbClr val="063F37"/>
                </a:solidFill>
              </a:rPr>
              <a:t>上市公司</a:t>
            </a:r>
          </a:p>
        </p:txBody>
      </p:sp>
      <p:sp>
        <p:nvSpPr>
          <p:cNvPr id="7" name="sector-1">
            <a:extLst xmlns:a="http://schemas.openxmlformats.org/drawingml/2006/main">
              <a:ext uri="{FF2B5EF4-FFF2-40B4-BE49-F238E27FC236}">
                <a16:creationId xmlns:a16="http://schemas.microsoft.com/office/drawing/2014/main" id="{FCB506DE-4994-4C17-86F0-AAF419FB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43100"/>
            <a:ext cx="2324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8" name="sector-text-1">
            <a:extLst xmlns:a="http://schemas.openxmlformats.org/drawingml/2006/main">
              <a:ext uri="{FF2B5EF4-FFF2-40B4-BE49-F238E27FC236}">
                <a16:creationId xmlns:a16="http://schemas.microsoft.com/office/drawing/2014/main" id="{7FD28976-DA55-4C92-AE95-C0BDE1C5D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943100"/>
            <a:ext cx="2019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63F37"/>
                </a:solidFill>
              </a:defRPr>
            </a:pPr>
            <a:r>
              <a:rPr sz="1350" b="1">
                <a:solidFill>
                  <a:srgbClr val="063F37"/>
                </a:solidFill>
              </a:rPr>
              <a:t>券商</a:t>
            </a:r>
          </a:p>
        </p:txBody>
      </p:sp>
      <p:sp>
        <p:nvSpPr>
          <p:cNvPr id="9" name="sector-2">
            <a:extLst xmlns:a="http://schemas.openxmlformats.org/drawingml/2006/main">
              <a:ext uri="{FF2B5EF4-FFF2-40B4-BE49-F238E27FC236}">
                <a16:creationId xmlns:a16="http://schemas.microsoft.com/office/drawing/2014/main" id="{F218EE02-9BD9-4F70-9E4E-EEF22CAE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43100"/>
            <a:ext cx="2324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0" name="sector-text-2">
            <a:extLst xmlns:a="http://schemas.openxmlformats.org/drawingml/2006/main">
              <a:ext uri="{FF2B5EF4-FFF2-40B4-BE49-F238E27FC236}">
                <a16:creationId xmlns:a16="http://schemas.microsoft.com/office/drawing/2014/main" id="{8D780585-E06B-466C-94CE-E48C8C62C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943100"/>
            <a:ext cx="2019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63F37"/>
                </a:solidFill>
              </a:defRPr>
            </a:pPr>
            <a:r>
              <a:rPr sz="1350" b="1">
                <a:solidFill>
                  <a:srgbClr val="063F37"/>
                </a:solidFill>
              </a:rPr>
              <a:t>律师</a:t>
            </a:r>
          </a:p>
        </p:txBody>
      </p:sp>
      <p:sp>
        <p:nvSpPr>
          <p:cNvPr id="11" name="sector-3">
            <a:extLst xmlns:a="http://schemas.openxmlformats.org/drawingml/2006/main">
              <a:ext uri="{FF2B5EF4-FFF2-40B4-BE49-F238E27FC236}">
                <a16:creationId xmlns:a16="http://schemas.microsoft.com/office/drawing/2014/main" id="{CB733D29-979F-48B9-B18B-55DA4CB4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943100"/>
            <a:ext cx="2324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2" name="sector-text-3">
            <a:extLst xmlns:a="http://schemas.openxmlformats.org/drawingml/2006/main">
              <a:ext uri="{FF2B5EF4-FFF2-40B4-BE49-F238E27FC236}">
                <a16:creationId xmlns:a16="http://schemas.microsoft.com/office/drawing/2014/main" id="{67127331-BE85-46F8-AC21-4C49C896F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943100"/>
            <a:ext cx="2019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63F37"/>
                </a:solidFill>
              </a:defRPr>
            </a:pPr>
            <a:r>
              <a:rPr sz="1350" b="1">
                <a:solidFill>
                  <a:srgbClr val="063F37"/>
                </a:solidFill>
              </a:rPr>
              <a:t>会计师</a:t>
            </a:r>
          </a:p>
        </p:txBody>
      </p:sp>
      <p:sp>
        <p:nvSpPr>
          <p:cNvPr id="13" name="sector-4">
            <a:extLst xmlns:a="http://schemas.openxmlformats.org/drawingml/2006/main">
              <a:ext uri="{FF2B5EF4-FFF2-40B4-BE49-F238E27FC236}">
                <a16:creationId xmlns:a16="http://schemas.microsoft.com/office/drawing/2014/main" id="{DEAD53BA-595A-472A-80ED-5BF5EA49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2324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4" name="sector-text-4">
            <a:extLst xmlns:a="http://schemas.openxmlformats.org/drawingml/2006/main">
              <a:ext uri="{FF2B5EF4-FFF2-40B4-BE49-F238E27FC236}">
                <a16:creationId xmlns:a16="http://schemas.microsoft.com/office/drawing/2014/main" id="{0891426D-1F8D-4337-B7E2-9073B6BF8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62250"/>
            <a:ext cx="2019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63F37"/>
                </a:solidFill>
              </a:defRPr>
            </a:pPr>
            <a:r>
              <a:rPr sz="1350" b="1">
                <a:solidFill>
                  <a:srgbClr val="063F37"/>
                </a:solidFill>
              </a:rPr>
              <a:t>评估师</a:t>
            </a:r>
          </a:p>
        </p:txBody>
      </p:sp>
      <p:sp>
        <p:nvSpPr>
          <p:cNvPr id="15" name="sector-5">
            <a:extLst xmlns:a="http://schemas.openxmlformats.org/drawingml/2006/main">
              <a:ext uri="{FF2B5EF4-FFF2-40B4-BE49-F238E27FC236}">
                <a16:creationId xmlns:a16="http://schemas.microsoft.com/office/drawing/2014/main" id="{A47F144B-BFB5-413E-A8F2-7D4C2DB78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762250"/>
            <a:ext cx="2324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6" name="sector-text-5">
            <a:extLst xmlns:a="http://schemas.openxmlformats.org/drawingml/2006/main">
              <a:ext uri="{FF2B5EF4-FFF2-40B4-BE49-F238E27FC236}">
                <a16:creationId xmlns:a16="http://schemas.microsoft.com/office/drawing/2014/main" id="{D22D9058-5106-49C8-BC3A-B24945BDD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762250"/>
            <a:ext cx="2019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63F37"/>
                </a:solidFill>
              </a:defRPr>
            </a:pPr>
            <a:r>
              <a:rPr sz="1350" b="1">
                <a:solidFill>
                  <a:srgbClr val="063F37"/>
                </a:solidFill>
              </a:rPr>
              <a:t>基金/私募</a:t>
            </a:r>
          </a:p>
        </p:txBody>
      </p:sp>
      <p:sp>
        <p:nvSpPr>
          <p:cNvPr id="17" name="sector-6">
            <a:extLst xmlns:a="http://schemas.openxmlformats.org/drawingml/2006/main">
              <a:ext uri="{FF2B5EF4-FFF2-40B4-BE49-F238E27FC236}">
                <a16:creationId xmlns:a16="http://schemas.microsoft.com/office/drawing/2014/main" id="{9157B124-DAE5-4B77-AA78-7B15D1DD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762250"/>
            <a:ext cx="2324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8" name="sector-text-6">
            <a:extLst xmlns:a="http://schemas.openxmlformats.org/drawingml/2006/main">
              <a:ext uri="{FF2B5EF4-FFF2-40B4-BE49-F238E27FC236}">
                <a16:creationId xmlns:a16="http://schemas.microsoft.com/office/drawing/2014/main" id="{48FD4B1D-5D85-4630-BBBC-64A8D48DA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762250"/>
            <a:ext cx="2019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B78620"/>
                </a:solidFill>
              </a:defRPr>
            </a:pPr>
            <a:r>
              <a:rPr sz="1350" b="1">
                <a:solidFill>
                  <a:srgbClr val="B78620"/>
                </a:solidFill>
              </a:rPr>
              <a:t>咨询公司</a:t>
            </a:r>
          </a:p>
        </p:txBody>
      </p:sp>
      <p:sp>
        <p:nvSpPr>
          <p:cNvPr id="19" name="capital-flow">
            <a:extLst xmlns:a="http://schemas.openxmlformats.org/drawingml/2006/main">
              <a:ext uri="{FF2B5EF4-FFF2-40B4-BE49-F238E27FC236}">
                <a16:creationId xmlns:a16="http://schemas.microsoft.com/office/drawing/2014/main" id="{2D739CF3-8924-492D-B90A-571F59F3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20" name="capital-num-0">
            <a:extLst xmlns:a="http://schemas.openxmlformats.org/drawingml/2006/main">
              <a:ext uri="{FF2B5EF4-FFF2-40B4-BE49-F238E27FC236}">
                <a16:creationId xmlns:a16="http://schemas.microsoft.com/office/drawing/2014/main" id="{709CDF75-0104-401D-B2C1-4175BF05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529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7C68"/>
                </a:solidFill>
              </a:defRPr>
            </a:pPr>
            <a:r>
              <a:rPr sz="2100" b="1">
                <a:solidFill>
                  <a:srgbClr val="087C68"/>
                </a:solidFill>
              </a:rPr>
              <a:t>01</a:t>
            </a:r>
          </a:p>
        </p:txBody>
      </p:sp>
      <p:sp>
        <p:nvSpPr>
          <p:cNvPr id="21" name="capital-label-0">
            <a:extLst xmlns:a="http://schemas.openxmlformats.org/drawingml/2006/main">
              <a:ext uri="{FF2B5EF4-FFF2-40B4-BE49-F238E27FC236}">
                <a16:creationId xmlns:a16="http://schemas.microsoft.com/office/drawing/2014/main" id="{347166A7-6953-4286-8A5B-D73CBEA1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291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选模板</a:t>
            </a:r>
          </a:p>
        </p:txBody>
      </p:sp>
      <p:sp>
        <p:nvSpPr>
          <p:cNvPr id="22" name="capital-arrow-0">
            <a:extLst xmlns:a="http://schemas.openxmlformats.org/drawingml/2006/main">
              <a:ext uri="{FF2B5EF4-FFF2-40B4-BE49-F238E27FC236}">
                <a16:creationId xmlns:a16="http://schemas.microsoft.com/office/drawing/2014/main" id="{464E31D8-802E-41AA-BACF-D089FA32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2291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BDDD9"/>
                </a:solidFill>
              </a:defRPr>
            </a:pPr>
            <a:r>
              <a:rPr sz="1800" b="1">
                <a:solidFill>
                  <a:srgbClr val="CBDDD9"/>
                </a:solidFill>
              </a:rPr>
              <a:t>→</a:t>
            </a:r>
          </a:p>
        </p:txBody>
      </p:sp>
      <p:sp>
        <p:nvSpPr>
          <p:cNvPr id="23" name="capital-num-1">
            <a:extLst xmlns:a="http://schemas.openxmlformats.org/drawingml/2006/main">
              <a:ext uri="{FF2B5EF4-FFF2-40B4-BE49-F238E27FC236}">
                <a16:creationId xmlns:a16="http://schemas.microsoft.com/office/drawing/2014/main" id="{5FFDE07E-76AB-48CB-9EE8-9612B52C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1529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7C68"/>
                </a:solidFill>
              </a:defRPr>
            </a:pPr>
            <a:r>
              <a:rPr sz="2100" b="1">
                <a:solidFill>
                  <a:srgbClr val="087C68"/>
                </a:solidFill>
              </a:rPr>
              <a:t>02</a:t>
            </a:r>
          </a:p>
        </p:txBody>
      </p:sp>
      <p:sp>
        <p:nvSpPr>
          <p:cNvPr id="24" name="capital-label-1">
            <a:extLst xmlns:a="http://schemas.openxmlformats.org/drawingml/2006/main">
              <a:ext uri="{FF2B5EF4-FFF2-40B4-BE49-F238E27FC236}">
                <a16:creationId xmlns:a16="http://schemas.microsoft.com/office/drawing/2014/main" id="{DCDF7CB8-2F8D-44C3-BCCB-AB300B50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6291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准备资料</a:t>
            </a:r>
          </a:p>
        </p:txBody>
      </p:sp>
      <p:sp>
        <p:nvSpPr>
          <p:cNvPr id="25" name="capital-arrow-1">
            <a:extLst xmlns:a="http://schemas.openxmlformats.org/drawingml/2006/main">
              <a:ext uri="{FF2B5EF4-FFF2-40B4-BE49-F238E27FC236}">
                <a16:creationId xmlns:a16="http://schemas.microsoft.com/office/drawing/2014/main" id="{03657FD7-29D6-46AC-B4B5-20087288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291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BDDD9"/>
                </a:solidFill>
              </a:defRPr>
            </a:pPr>
            <a:r>
              <a:rPr sz="1800" b="1">
                <a:solidFill>
                  <a:srgbClr val="CBDDD9"/>
                </a:solidFill>
              </a:rPr>
              <a:t>→</a:t>
            </a:r>
          </a:p>
        </p:txBody>
      </p:sp>
      <p:sp>
        <p:nvSpPr>
          <p:cNvPr id="26" name="capital-num-2">
            <a:extLst xmlns:a="http://schemas.openxmlformats.org/drawingml/2006/main">
              <a:ext uri="{FF2B5EF4-FFF2-40B4-BE49-F238E27FC236}">
                <a16:creationId xmlns:a16="http://schemas.microsoft.com/office/drawing/2014/main" id="{2641ED09-05EC-4A1B-BD00-3C2BC3B6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1529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7C68"/>
                </a:solidFill>
              </a:defRPr>
            </a:pPr>
            <a:r>
              <a:rPr sz="2100" b="1">
                <a:solidFill>
                  <a:srgbClr val="087C68"/>
                </a:solidFill>
              </a:rPr>
              <a:t>03</a:t>
            </a:r>
          </a:p>
        </p:txBody>
      </p:sp>
      <p:sp>
        <p:nvSpPr>
          <p:cNvPr id="27" name="capital-label-2">
            <a:extLst xmlns:a="http://schemas.openxmlformats.org/drawingml/2006/main">
              <a:ext uri="{FF2B5EF4-FFF2-40B4-BE49-F238E27FC236}">
                <a16:creationId xmlns:a16="http://schemas.microsoft.com/office/drawing/2014/main" id="{ACFACED2-A4BC-4CA0-9785-9DC2F67A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6291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生成初稿</a:t>
            </a:r>
          </a:p>
        </p:txBody>
      </p:sp>
      <p:sp>
        <p:nvSpPr>
          <p:cNvPr id="28" name="capital-arrow-2">
            <a:extLst xmlns:a="http://schemas.openxmlformats.org/drawingml/2006/main">
              <a:ext uri="{FF2B5EF4-FFF2-40B4-BE49-F238E27FC236}">
                <a16:creationId xmlns:a16="http://schemas.microsoft.com/office/drawing/2014/main" id="{137ED0AB-4125-4163-AD49-BCCCCE19A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2291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BDDD9"/>
                </a:solidFill>
              </a:defRPr>
            </a:pPr>
            <a:r>
              <a:rPr sz="1800" b="1">
                <a:solidFill>
                  <a:srgbClr val="CBDDD9"/>
                </a:solidFill>
              </a:rPr>
              <a:t>→</a:t>
            </a:r>
          </a:p>
        </p:txBody>
      </p:sp>
      <p:sp>
        <p:nvSpPr>
          <p:cNvPr id="29" name="capital-num-3">
            <a:extLst xmlns:a="http://schemas.openxmlformats.org/drawingml/2006/main">
              <a:ext uri="{FF2B5EF4-FFF2-40B4-BE49-F238E27FC236}">
                <a16:creationId xmlns:a16="http://schemas.microsoft.com/office/drawing/2014/main" id="{A0C0C393-2A87-4138-B384-799A7DEB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1529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7C68"/>
                </a:solidFill>
              </a:defRPr>
            </a:pPr>
            <a:r>
              <a:rPr sz="2100" b="1">
                <a:solidFill>
                  <a:srgbClr val="087C68"/>
                </a:solidFill>
              </a:rPr>
              <a:t>04</a:t>
            </a:r>
          </a:p>
        </p:txBody>
      </p:sp>
      <p:sp>
        <p:nvSpPr>
          <p:cNvPr id="30" name="capital-label-3">
            <a:extLst xmlns:a="http://schemas.openxmlformats.org/drawingml/2006/main">
              <a:ext uri="{FF2B5EF4-FFF2-40B4-BE49-F238E27FC236}">
                <a16:creationId xmlns:a16="http://schemas.microsoft.com/office/drawing/2014/main" id="{86F2E63D-8762-4BC9-963B-B244CB45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6291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五道复核</a:t>
            </a:r>
          </a:p>
        </p:txBody>
      </p:sp>
      <p:sp>
        <p:nvSpPr>
          <p:cNvPr id="31" name="capital-arrow-3">
            <a:extLst xmlns:a="http://schemas.openxmlformats.org/drawingml/2006/main">
              <a:ext uri="{FF2B5EF4-FFF2-40B4-BE49-F238E27FC236}">
                <a16:creationId xmlns:a16="http://schemas.microsoft.com/office/drawing/2014/main" id="{20F9BDDD-7B7A-42BC-B712-03F41DE2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2291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BDDD9"/>
                </a:solidFill>
              </a:defRPr>
            </a:pPr>
            <a:r>
              <a:rPr sz="1800" b="1">
                <a:solidFill>
                  <a:srgbClr val="CBDDD9"/>
                </a:solidFill>
              </a:rPr>
              <a:t>→</a:t>
            </a:r>
          </a:p>
        </p:txBody>
      </p:sp>
      <p:sp>
        <p:nvSpPr>
          <p:cNvPr id="32" name="capital-num-4">
            <a:extLst xmlns:a="http://schemas.openxmlformats.org/drawingml/2006/main">
              <a:ext uri="{FF2B5EF4-FFF2-40B4-BE49-F238E27FC236}">
                <a16:creationId xmlns:a16="http://schemas.microsoft.com/office/drawing/2014/main" id="{9BB5C5BA-B48F-4255-8AD0-B1CA32D3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1529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7C68"/>
                </a:solidFill>
              </a:defRPr>
            </a:pPr>
            <a:r>
              <a:rPr sz="2100" b="1">
                <a:solidFill>
                  <a:srgbClr val="087C68"/>
                </a:solidFill>
              </a:rPr>
              <a:t>05</a:t>
            </a:r>
          </a:p>
        </p:txBody>
      </p:sp>
      <p:sp>
        <p:nvSpPr>
          <p:cNvPr id="33" name="capital-label-4">
            <a:extLst xmlns:a="http://schemas.openxmlformats.org/drawingml/2006/main">
              <a:ext uri="{FF2B5EF4-FFF2-40B4-BE49-F238E27FC236}">
                <a16:creationId xmlns:a16="http://schemas.microsoft.com/office/drawing/2014/main" id="{570894E4-DE85-4F10-93A8-04F29C84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6291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63F37"/>
                </a:solidFill>
              </a:defRPr>
            </a:pPr>
            <a:r>
              <a:rPr sz="1425" b="1">
                <a:solidFill>
                  <a:srgbClr val="063F37"/>
                </a:solidFill>
              </a:rPr>
              <a:t>审批交付</a:t>
            </a:r>
          </a:p>
        </p:txBody>
      </p:sp>
      <p:sp>
        <p:nvSpPr>
          <p:cNvPr id="34" name="capital-warning">
            <a:extLst xmlns:a="http://schemas.openxmlformats.org/drawingml/2006/main">
              <a:ext uri="{FF2B5EF4-FFF2-40B4-BE49-F238E27FC236}">
                <a16:creationId xmlns:a16="http://schemas.microsoft.com/office/drawing/2014/main" id="{85B2C25A-DD29-4B7A-A635-F9CFA525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108204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capital-warning-text">
            <a:extLst xmlns:a="http://schemas.openxmlformats.org/drawingml/2006/main">
              <a:ext uri="{FF2B5EF4-FFF2-40B4-BE49-F238E27FC236}">
                <a16:creationId xmlns:a16="http://schemas.microsoft.com/office/drawing/2014/main" id="{EB25E1AD-1347-4F07-BCF5-A5B0914C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29250"/>
            <a:ext cx="10363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B78620"/>
                </a:solidFill>
              </a:defRPr>
            </a:pPr>
            <a:r>
              <a:rPr sz="1500" b="1">
                <a:solidFill>
                  <a:srgbClr val="B78620"/>
                </a:solidFill>
              </a:rPr>
              <a:t>事实、数字、规则、引用、权限五道质量门全部通过后，方可对外使用。</a:t>
            </a:r>
          </a:p>
        </p:txBody>
      </p:sp>
    </p:spTree>
    <p:extLst>
      <p:ext uri="{BB962C8B-B14F-4D97-AF65-F5344CB8AC3E}">
        <p14:creationId xmlns:p14="http://schemas.microsoft.com/office/powerpoint/2010/main" val="10176005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eyebrow-8">
            <a:extLst xmlns:a="http://schemas.openxmlformats.org/drawingml/2006/main">
              <a:ext uri="{FF2B5EF4-FFF2-40B4-BE49-F238E27FC236}">
                <a16:creationId xmlns:a16="http://schemas.microsoft.com/office/drawing/2014/main" id="{E2611BBB-2F5C-4939-9BAD-082D6833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07  广告素材中心</a:t>
            </a:r>
          </a:p>
        </p:txBody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854C741A-0983-46DD-B9B8-F82456C9A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一份产品简报，可以变成一批可验收素材</a:t>
            </a:r>
          </a:p>
        </p:txBody>
      </p:sp>
      <p:sp>
        <p:nvSpPr>
          <p:cNvPr id="3" name="top-rule-8">
            <a:extLst xmlns:a="http://schemas.openxmlformats.org/drawingml/2006/main">
              <a:ext uri="{FF2B5EF4-FFF2-40B4-BE49-F238E27FC236}">
                <a16:creationId xmlns:a16="http://schemas.microsoft.com/office/drawing/2014/main" id="{0E68A595-77BC-473C-8423-DB092A62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8">
            <a:extLst xmlns:a="http://schemas.openxmlformats.org/drawingml/2006/main">
              <a:ext uri="{FF2B5EF4-FFF2-40B4-BE49-F238E27FC236}">
                <a16:creationId xmlns:a16="http://schemas.microsoft.com/office/drawing/2014/main" id="{1B2C1EDE-7FBF-4F7A-80FB-09137DF7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08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578075fa94970"/>
          <a:srcRect xmlns:a="http://schemas.openxmlformats.org/drawingml/2006/main" l="0" t="20455" r="0" b="2045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847850"/>
            <a:ext cx="4191000" cy="3714750"/>
          </a:xfrm>
          <a:prstGeom xmlns:a="http://schemas.openxmlformats.org/drawingml/2006/main" prst="rect">
            <a:avLst/>
          </a:prstGeom>
        </p:spPr>
      </p:pic>
      <p:sp>
        <p:nvSpPr>
          <p:cNvPr id="6" name="creative-image-label">
            <a:extLst xmlns:a="http://schemas.openxmlformats.org/drawingml/2006/main">
              <a:ext uri="{FF2B5EF4-FFF2-40B4-BE49-F238E27FC236}">
                <a16:creationId xmlns:a16="http://schemas.microsoft.com/office/drawing/2014/main" id="{ED7FF227-CA5F-4D21-9045-5C0DD04D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19650"/>
            <a:ext cx="38862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F37">
              <a:alpha val="8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creative-image-text">
            <a:extLst xmlns:a="http://schemas.openxmlformats.org/drawingml/2006/main">
              <a:ext uri="{FF2B5EF4-FFF2-40B4-BE49-F238E27FC236}">
                <a16:creationId xmlns:a16="http://schemas.microsoft.com/office/drawing/2014/main" id="{561FEC85-F484-459D-99DE-FC4E3D61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33950"/>
            <a:ext cx="3505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文案 · 口播 · 图文 · 视频</a:t>
            </a:r>
          </a:p>
        </p:txBody>
      </p:sp>
      <p:sp>
        <p:nvSpPr>
          <p:cNvPr id="8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D9EC1480-3B27-41CF-9D50-D99E6767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2405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tep-number-text-1">
            <a:extLst xmlns:a="http://schemas.openxmlformats.org/drawingml/2006/main">
              <a:ext uri="{FF2B5EF4-FFF2-40B4-BE49-F238E27FC236}">
                <a16:creationId xmlns:a16="http://schemas.microsoft.com/office/drawing/2014/main" id="{4DA952A6-D80B-4B99-AA7E-97531425A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240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0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AF30AD96-468D-497D-83AE-51704A3BA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905000"/>
            <a:ext cx="493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提交企业简报</a:t>
            </a:r>
          </a:p>
        </p:txBody>
      </p:sp>
      <p:sp>
        <p:nvSpPr>
          <p:cNvPr id="11" name="step-detail-1">
            <a:extLst xmlns:a="http://schemas.openxmlformats.org/drawingml/2006/main">
              <a:ext uri="{FF2B5EF4-FFF2-40B4-BE49-F238E27FC236}">
                <a16:creationId xmlns:a16="http://schemas.microsoft.com/office/drawing/2014/main" id="{85228723-02DA-4A37-8632-1922D535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09800"/>
            <a:ext cx="4933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产品、受众、卖点、渠道、禁用表达和验收标准。</a:t>
            </a:r>
          </a:p>
        </p:txBody>
      </p:sp>
      <p:sp>
        <p:nvSpPr>
          <p:cNvPr id="12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D8D95C4F-FCD0-4B84-9377-6B590403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87655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step-number-text-2">
            <a:extLst xmlns:a="http://schemas.openxmlformats.org/drawingml/2006/main">
              <a:ext uri="{FF2B5EF4-FFF2-40B4-BE49-F238E27FC236}">
                <a16:creationId xmlns:a16="http://schemas.microsoft.com/office/drawing/2014/main" id="{4F3CA407-50EE-4EA7-842D-A198BCD6A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8765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4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E29F35B4-297F-4A03-9208-A42DEAB7E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857500"/>
            <a:ext cx="493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先报价后生产</a:t>
            </a:r>
          </a:p>
        </p:txBody>
      </p:sp>
      <p:sp>
        <p:nvSpPr>
          <p:cNvPr id="15" name="step-detail-2">
            <a:extLst xmlns:a="http://schemas.openxmlformats.org/drawingml/2006/main">
              <a:ext uri="{FF2B5EF4-FFF2-40B4-BE49-F238E27FC236}">
                <a16:creationId xmlns:a16="http://schemas.microsoft.com/office/drawing/2014/main" id="{AE187300-589B-4142-B4C3-62FE935C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62300"/>
            <a:ext cx="4933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确认范围与启动款，不在提交需求时盲目消耗模型。</a:t>
            </a:r>
          </a:p>
        </p:txBody>
      </p:sp>
      <p:sp>
        <p:nvSpPr>
          <p:cNvPr id="16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2E0A105E-A2F9-403B-8E83-EC4017584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82905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step-number-text-3">
            <a:extLst xmlns:a="http://schemas.openxmlformats.org/drawingml/2006/main">
              <a:ext uri="{FF2B5EF4-FFF2-40B4-BE49-F238E27FC236}">
                <a16:creationId xmlns:a16="http://schemas.microsoft.com/office/drawing/2014/main" id="{F3479EAC-AB93-4DBF-B409-B49604433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8290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8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FFC7129B-8A14-45A8-85B1-D025F2666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10000"/>
            <a:ext cx="493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批量生产与质量门</a:t>
            </a:r>
          </a:p>
        </p:txBody>
      </p:sp>
      <p:sp>
        <p:nvSpPr>
          <p:cNvPr id="19" name="step-detail-3">
            <a:extLst xmlns:a="http://schemas.openxmlformats.org/drawingml/2006/main">
              <a:ext uri="{FF2B5EF4-FFF2-40B4-BE49-F238E27FC236}">
                <a16:creationId xmlns:a16="http://schemas.microsoft.com/office/drawing/2014/main" id="{EF685C1A-9E07-4FAD-99E6-F4645941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114800"/>
            <a:ext cx="4933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事实、品牌、平台政策和画面质量逐项检查。</a:t>
            </a:r>
          </a:p>
        </p:txBody>
      </p:sp>
      <p:sp>
        <p:nvSpPr>
          <p:cNvPr id="20" name="step-number-4">
            <a:extLst xmlns:a="http://schemas.openxmlformats.org/drawingml/2006/main">
              <a:ext uri="{FF2B5EF4-FFF2-40B4-BE49-F238E27FC236}">
                <a16:creationId xmlns:a16="http://schemas.microsoft.com/office/drawing/2014/main" id="{CD0E9E11-77C2-4A34-9970-1E864EDD3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81550"/>
            <a:ext cx="5524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step-number-text-4">
            <a:extLst xmlns:a="http://schemas.openxmlformats.org/drawingml/2006/main">
              <a:ext uri="{FF2B5EF4-FFF2-40B4-BE49-F238E27FC236}">
                <a16:creationId xmlns:a16="http://schemas.microsoft.com/office/drawing/2014/main" id="{EF0326A2-A0B1-4741-B8D9-2DA510D11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815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22" name="step-title-4">
            <a:extLst xmlns:a="http://schemas.openxmlformats.org/drawingml/2006/main">
              <a:ext uri="{FF2B5EF4-FFF2-40B4-BE49-F238E27FC236}">
                <a16:creationId xmlns:a16="http://schemas.microsoft.com/office/drawing/2014/main" id="{AC080537-6A18-4F7F-BEAB-4D10E67B2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762500"/>
            <a:ext cx="493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3F37"/>
                </a:solidFill>
              </a:defRPr>
            </a:pPr>
            <a:r>
              <a:rPr sz="1500" b="1">
                <a:solidFill>
                  <a:srgbClr val="063F37"/>
                </a:solidFill>
              </a:rPr>
              <a:t>验收与复用</a:t>
            </a:r>
          </a:p>
        </p:txBody>
      </p:sp>
      <p:sp>
        <p:nvSpPr>
          <p:cNvPr id="23" name="step-detail-4">
            <a:extLst xmlns:a="http://schemas.openxmlformats.org/drawingml/2006/main">
              <a:ext uri="{FF2B5EF4-FFF2-40B4-BE49-F238E27FC236}">
                <a16:creationId xmlns:a16="http://schemas.microsoft.com/office/drawing/2014/main" id="{896EE992-F62A-41BD-8952-02EA61503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67300"/>
            <a:ext cx="4933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570"/>
                </a:solidFill>
              </a:defRPr>
            </a:pPr>
            <a:r>
              <a:rPr sz="1200" b="0">
                <a:solidFill>
                  <a:srgbClr val="607570"/>
                </a:solidFill>
              </a:rPr>
              <a:t>导出交付物，把成功参数沉淀为下一批模板。</a:t>
            </a:r>
          </a:p>
        </p:txBody>
      </p:sp>
    </p:spTree>
    <p:extLst>
      <p:ext uri="{BB962C8B-B14F-4D97-AF65-F5344CB8AC3E}">
        <p14:creationId xmlns:p14="http://schemas.microsoft.com/office/powerpoint/2010/main" val="21034234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eyebrow-9">
            <a:extLst xmlns:a="http://schemas.openxmlformats.org/drawingml/2006/main">
              <a:ext uri="{FF2B5EF4-FFF2-40B4-BE49-F238E27FC236}">
                <a16:creationId xmlns:a16="http://schemas.microsoft.com/office/drawing/2014/main" id="{547C0F44-C2D5-42AB-8D49-A3497E9B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08  AI 视频工坊</a:t>
            </a:r>
          </a:p>
        </p:txBody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E884D567-8BFE-4F44-9A69-2D7422087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视频先小样验证，再进入长视频和后期</a:t>
            </a:r>
          </a:p>
        </p:txBody>
      </p:sp>
      <p:sp>
        <p:nvSpPr>
          <p:cNvPr id="3" name="top-rule-9">
            <a:extLst xmlns:a="http://schemas.openxmlformats.org/drawingml/2006/main">
              <a:ext uri="{FF2B5EF4-FFF2-40B4-BE49-F238E27FC236}">
                <a16:creationId xmlns:a16="http://schemas.microsoft.com/office/drawing/2014/main" id="{784ED904-56D4-40ED-8D84-9A3CCBC0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9">
            <a:extLst xmlns:a="http://schemas.openxmlformats.org/drawingml/2006/main">
              <a:ext uri="{FF2B5EF4-FFF2-40B4-BE49-F238E27FC236}">
                <a16:creationId xmlns:a16="http://schemas.microsoft.com/office/drawing/2014/main" id="{E2377AEA-44DD-457D-9E20-34173DA00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09</a:t>
            </a:r>
          </a:p>
        </p:txBody>
      </p:sp>
      <p:sp>
        <p:nvSpPr>
          <p:cNvPr id="5" name="video-title-0">
            <a:extLst xmlns:a="http://schemas.openxmlformats.org/drawingml/2006/main">
              <a:ext uri="{FF2B5EF4-FFF2-40B4-BE49-F238E27FC236}">
                <a16:creationId xmlns:a16="http://schemas.microsoft.com/office/drawing/2014/main" id="{8EC0F6B9-C3EF-4B16-9AB5-3D7BCD82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63F37"/>
                </a:solidFill>
              </a:defRPr>
            </a:pPr>
            <a:r>
              <a:rPr sz="1725" b="1">
                <a:solidFill>
                  <a:srgbClr val="063F37"/>
                </a:solidFill>
              </a:rPr>
              <a:t>生成新视频</a:t>
            </a:r>
          </a:p>
        </p:txBody>
      </p:sp>
      <p:sp>
        <p:nvSpPr>
          <p:cNvPr id="6" name="video-stat-0">
            <a:extLst xmlns:a="http://schemas.openxmlformats.org/drawingml/2006/main">
              <a:ext uri="{FF2B5EF4-FFF2-40B4-BE49-F238E27FC236}">
                <a16:creationId xmlns:a16="http://schemas.microsoft.com/office/drawing/2014/main" id="{2FE58D04-0875-4D95-AD53-8143EE7B8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95550"/>
            <a:ext cx="314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87C68"/>
                </a:solidFill>
              </a:defRPr>
            </a:pPr>
            <a:r>
              <a:rPr sz="3150" b="1">
                <a:solidFill>
                  <a:srgbClr val="087C68"/>
                </a:solidFill>
              </a:rPr>
              <a:t>5-15 秒</a:t>
            </a:r>
          </a:p>
        </p:txBody>
      </p:sp>
      <p:sp>
        <p:nvSpPr>
          <p:cNvPr id="7" name="video-detail-0">
            <a:extLst xmlns:a="http://schemas.openxmlformats.org/drawingml/2006/main">
              <a:ext uri="{FF2B5EF4-FFF2-40B4-BE49-F238E27FC236}">
                <a16:creationId xmlns:a16="http://schemas.microsoft.com/office/drawing/2014/main" id="{CC61EFE3-08F4-4548-A74D-0FC67262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570"/>
                </a:solidFill>
              </a:defRPr>
            </a:pPr>
            <a:r>
              <a:rPr sz="1275" b="0">
                <a:solidFill>
                  <a:srgbClr val="607570"/>
                </a:solidFill>
              </a:rPr>
              <a:t>文生、首尾帧、多模态</a:t>
            </a:r>
          </a:p>
        </p:txBody>
      </p:sp>
      <p:sp>
        <p:nvSpPr>
          <p:cNvPr id="8" name="video-mode-line-0">
            <a:extLst xmlns:a="http://schemas.openxmlformats.org/drawingml/2006/main">
              <a:ext uri="{FF2B5EF4-FFF2-40B4-BE49-F238E27FC236}">
                <a16:creationId xmlns:a16="http://schemas.microsoft.com/office/drawing/2014/main" id="{8623175B-9A0A-4107-9329-3E291BDB8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DD9"/>
            </a:solidFill>
            <a:prstDash val="solid"/>
          </a:ln>
        </p:spPr>
      </p:sp>
      <p:sp>
        <p:nvSpPr>
          <p:cNvPr id="9" name="video-title-1">
            <a:extLst xmlns:a="http://schemas.openxmlformats.org/drawingml/2006/main">
              <a:ext uri="{FF2B5EF4-FFF2-40B4-BE49-F238E27FC236}">
                <a16:creationId xmlns:a16="http://schemas.microsoft.com/office/drawing/2014/main" id="{60A0C735-93CA-4372-A2E4-A51C6FD7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9621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63F37"/>
                </a:solidFill>
              </a:defRPr>
            </a:pPr>
            <a:r>
              <a:rPr sz="1725" b="1">
                <a:solidFill>
                  <a:srgbClr val="063F37"/>
                </a:solidFill>
              </a:rPr>
              <a:t>品牌资产库</a:t>
            </a:r>
          </a:p>
        </p:txBody>
      </p:sp>
      <p:sp>
        <p:nvSpPr>
          <p:cNvPr id="10" name="video-stat-1">
            <a:extLst xmlns:a="http://schemas.openxmlformats.org/drawingml/2006/main">
              <a:ext uri="{FF2B5EF4-FFF2-40B4-BE49-F238E27FC236}">
                <a16:creationId xmlns:a16="http://schemas.microsoft.com/office/drawing/2014/main" id="{305BB1C8-1888-46FD-AD69-103E56F3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495550"/>
            <a:ext cx="314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87C68"/>
                </a:solidFill>
              </a:defRPr>
            </a:pPr>
            <a:r>
              <a:rPr sz="3150" b="1">
                <a:solidFill>
                  <a:srgbClr val="087C68"/>
                </a:solidFill>
              </a:rPr>
              <a:t>持续复用</a:t>
            </a:r>
          </a:p>
        </p:txBody>
      </p:sp>
      <p:sp>
        <p:nvSpPr>
          <p:cNvPr id="11" name="video-detail-1">
            <a:extLst xmlns:a="http://schemas.openxmlformats.org/drawingml/2006/main">
              <a:ext uri="{FF2B5EF4-FFF2-40B4-BE49-F238E27FC236}">
                <a16:creationId xmlns:a16="http://schemas.microsoft.com/office/drawing/2014/main" id="{68F2C8AC-FC4D-43E3-A387-FB2329EE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200400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570"/>
                </a:solidFill>
              </a:defRPr>
            </a:pPr>
            <a:r>
              <a:rPr sz="1275" b="0">
                <a:solidFill>
                  <a:srgbClr val="607570"/>
                </a:solidFill>
              </a:rPr>
              <a:t>人物、品牌、产品、场景</a:t>
            </a:r>
          </a:p>
        </p:txBody>
      </p:sp>
      <p:sp>
        <p:nvSpPr>
          <p:cNvPr id="12" name="video-mode-line-1">
            <a:extLst xmlns:a="http://schemas.openxmlformats.org/drawingml/2006/main">
              <a:ext uri="{FF2B5EF4-FFF2-40B4-BE49-F238E27FC236}">
                <a16:creationId xmlns:a16="http://schemas.microsoft.com/office/drawing/2014/main" id="{E360C195-2835-42A6-B3CF-BBEBCA21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886200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DD9"/>
            </a:solidFill>
            <a:prstDash val="solid"/>
          </a:ln>
        </p:spPr>
      </p:sp>
      <p:sp>
        <p:nvSpPr>
          <p:cNvPr id="13" name="video-title-2">
            <a:extLst xmlns:a="http://schemas.openxmlformats.org/drawingml/2006/main">
              <a:ext uri="{FF2B5EF4-FFF2-40B4-BE49-F238E27FC236}">
                <a16:creationId xmlns:a16="http://schemas.microsoft.com/office/drawing/2014/main" id="{6CEF83F6-0202-45D3-B2AD-49F31910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9621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63F37"/>
                </a:solidFill>
              </a:defRPr>
            </a:pPr>
            <a:r>
              <a:rPr sz="1725" b="1">
                <a:solidFill>
                  <a:srgbClr val="063F37"/>
                </a:solidFill>
              </a:rPr>
              <a:t>长视频工坊</a:t>
            </a:r>
          </a:p>
        </p:txBody>
      </p:sp>
      <p:sp>
        <p:nvSpPr>
          <p:cNvPr id="14" name="video-stat-2">
            <a:extLst xmlns:a="http://schemas.openxmlformats.org/drawingml/2006/main">
              <a:ext uri="{FF2B5EF4-FFF2-40B4-BE49-F238E27FC236}">
                <a16:creationId xmlns:a16="http://schemas.microsoft.com/office/drawing/2014/main" id="{855FDE64-003F-45B9-8B36-918F5DB8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95550"/>
            <a:ext cx="314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B78620"/>
                </a:solidFill>
              </a:defRPr>
            </a:pPr>
            <a:r>
              <a:rPr sz="3150" b="1">
                <a:solidFill>
                  <a:srgbClr val="B78620"/>
                </a:solidFill>
              </a:rPr>
              <a:t>分段生成</a:t>
            </a:r>
          </a:p>
        </p:txBody>
      </p:sp>
      <p:sp>
        <p:nvSpPr>
          <p:cNvPr id="15" name="video-detail-2">
            <a:extLst xmlns:a="http://schemas.openxmlformats.org/drawingml/2006/main">
              <a:ext uri="{FF2B5EF4-FFF2-40B4-BE49-F238E27FC236}">
                <a16:creationId xmlns:a16="http://schemas.microsoft.com/office/drawing/2014/main" id="{7524877C-7254-49BD-99B9-F8946DD5A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00400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570"/>
                </a:solidFill>
              </a:defRPr>
            </a:pPr>
            <a:r>
              <a:rPr sz="1275" b="0">
                <a:solidFill>
                  <a:srgbClr val="607570"/>
                </a:solidFill>
              </a:rPr>
              <a:t>连续性、重做、拼接、统一音轨</a:t>
            </a:r>
          </a:p>
        </p:txBody>
      </p:sp>
      <p:sp>
        <p:nvSpPr>
          <p:cNvPr id="16" name="video-mode-line-2">
            <a:extLst xmlns:a="http://schemas.openxmlformats.org/drawingml/2006/main">
              <a:ext uri="{FF2B5EF4-FFF2-40B4-BE49-F238E27FC236}">
                <a16:creationId xmlns:a16="http://schemas.microsoft.com/office/drawing/2014/main" id="{5447991B-53F3-431E-AFA5-1B1A72D30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886200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8C08B"/>
            </a:solidFill>
            <a:prstDash val="solid"/>
          </a:ln>
        </p:spPr>
      </p:sp>
      <p:sp>
        <p:nvSpPr>
          <p:cNvPr id="17" name="video-rule-title">
            <a:extLst xmlns:a="http://schemas.openxmlformats.org/drawingml/2006/main">
              <a:ext uri="{FF2B5EF4-FFF2-40B4-BE49-F238E27FC236}">
                <a16:creationId xmlns:a16="http://schemas.microsoft.com/office/drawing/2014/main" id="{DFF4262E-D006-4E21-AC90-F6B5F8099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C68"/>
                </a:solidFill>
              </a:defRPr>
            </a:pPr>
            <a:r>
              <a:rPr sz="1725" b="1">
                <a:solidFill>
                  <a:srgbClr val="087C68"/>
                </a:solidFill>
              </a:rPr>
              <a:t>素材经验</a:t>
            </a:r>
          </a:p>
        </p:txBody>
      </p:sp>
      <p:sp>
        <p:nvSpPr>
          <p:cNvPr id="18" name="bullet-mark-21-510">
            <a:extLst xmlns:a="http://schemas.openxmlformats.org/drawingml/2006/main">
              <a:ext uri="{FF2B5EF4-FFF2-40B4-BE49-F238E27FC236}">
                <a16:creationId xmlns:a16="http://schemas.microsoft.com/office/drawing/2014/main" id="{BCD76AFC-5D16-486D-99B9-E789E3B7C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244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bullet-text-21-510">
            <a:extLst xmlns:a="http://schemas.openxmlformats.org/drawingml/2006/main">
              <a:ext uri="{FF2B5EF4-FFF2-40B4-BE49-F238E27FC236}">
                <a16:creationId xmlns:a16="http://schemas.microsoft.com/office/drawing/2014/main" id="{11B31B02-9787-4433-9E1A-E7DE39175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57750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首尾帧：1 至 2 张图；多图参考：先用 3 至 5 张图。</a:t>
            </a:r>
          </a:p>
        </p:txBody>
      </p:sp>
      <p:sp>
        <p:nvSpPr>
          <p:cNvPr id="20" name="bullet-mark-22-566">
            <a:extLst xmlns:a="http://schemas.openxmlformats.org/drawingml/2006/main">
              <a:ext uri="{FF2B5EF4-FFF2-40B4-BE49-F238E27FC236}">
                <a16:creationId xmlns:a16="http://schemas.microsoft.com/office/drawing/2014/main" id="{6A88B573-9F44-40B8-B69F-92DC8EB41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78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bullet-text-22-566">
            <a:extLst xmlns:a="http://schemas.openxmlformats.org/drawingml/2006/main">
              <a:ext uri="{FF2B5EF4-FFF2-40B4-BE49-F238E27FC236}">
                <a16:creationId xmlns:a16="http://schemas.microsoft.com/office/drawing/2014/main" id="{9D8447FA-1F2C-4A0D-B66C-077C1B2A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391150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同一人物图片过多会增加特征冲突；真人素材须获授权。</a:t>
            </a:r>
          </a:p>
        </p:txBody>
      </p:sp>
      <p:sp>
        <p:nvSpPr>
          <p:cNvPr id="22" name="bullet-mark-23-510">
            <a:extLst xmlns:a="http://schemas.openxmlformats.org/drawingml/2006/main">
              <a:ext uri="{FF2B5EF4-FFF2-40B4-BE49-F238E27FC236}">
                <a16:creationId xmlns:a16="http://schemas.microsoft.com/office/drawing/2014/main" id="{45059C00-181C-4484-8725-04AA61F3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244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bullet-text-23-510">
            <a:extLst xmlns:a="http://schemas.openxmlformats.org/drawingml/2006/main">
              <a:ext uri="{FF2B5EF4-FFF2-40B4-BE49-F238E27FC236}">
                <a16:creationId xmlns:a16="http://schemas.microsoft.com/office/drawing/2014/main" id="{7142A259-480F-444D-BD37-06EFFBC7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57750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6 张以上或逐项讲解，优先进入长视频工坊。</a:t>
            </a:r>
          </a:p>
        </p:txBody>
      </p:sp>
      <p:sp>
        <p:nvSpPr>
          <p:cNvPr id="24" name="bullet-mark-24-566">
            <a:extLst xmlns:a="http://schemas.openxmlformats.org/drawingml/2006/main">
              <a:ext uri="{FF2B5EF4-FFF2-40B4-BE49-F238E27FC236}">
                <a16:creationId xmlns:a16="http://schemas.microsoft.com/office/drawing/2014/main" id="{B90B0C4B-D612-40C9-A895-315C96527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578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bullet-text-24-566">
            <a:extLst xmlns:a="http://schemas.openxmlformats.org/drawingml/2006/main">
              <a:ext uri="{FF2B5EF4-FFF2-40B4-BE49-F238E27FC236}">
                <a16:creationId xmlns:a16="http://schemas.microsoft.com/office/drawing/2014/main" id="{C90E3642-ED6B-4CC9-AA3A-8F133914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391150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提交前跑生成体检，看清分辨率、声音、时长和预计费用。</a:t>
            </a:r>
          </a:p>
        </p:txBody>
      </p:sp>
    </p:spTree>
    <p:extLst>
      <p:ext uri="{BB962C8B-B14F-4D97-AF65-F5344CB8AC3E}">
        <p14:creationId xmlns:p14="http://schemas.microsoft.com/office/powerpoint/2010/main" val="1934624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eyebrow-10">
            <a:extLst xmlns:a="http://schemas.openxmlformats.org/drawingml/2006/main">
              <a:ext uri="{FF2B5EF4-FFF2-40B4-BE49-F238E27FC236}">
                <a16:creationId xmlns:a16="http://schemas.microsoft.com/office/drawing/2014/main" id="{115E9D8D-7750-44F6-9523-460D5CCC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09  企业协作</a:t>
            </a:r>
          </a:p>
        </p:txBody>
      </p:sp>
      <p:sp>
        <p:nvSpPr>
          <p:cNvPr id="2" name="title-10">
            <a:extLst xmlns:a="http://schemas.openxmlformats.org/drawingml/2006/main">
              <a:ext uri="{FF2B5EF4-FFF2-40B4-BE49-F238E27FC236}">
                <a16:creationId xmlns:a16="http://schemas.microsoft.com/office/drawing/2014/main" id="{9DF8FFC9-3350-45CB-B4CF-CA32CC9E2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企业账号通过角色分工控制风险</a:t>
            </a:r>
          </a:p>
        </p:txBody>
      </p:sp>
      <p:sp>
        <p:nvSpPr>
          <p:cNvPr id="3" name="top-rule-10">
            <a:extLst xmlns:a="http://schemas.openxmlformats.org/drawingml/2006/main">
              <a:ext uri="{FF2B5EF4-FFF2-40B4-BE49-F238E27FC236}">
                <a16:creationId xmlns:a16="http://schemas.microsoft.com/office/drawing/2014/main" id="{DD21F80E-8462-4946-9D27-53EE32622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10">
            <a:extLst xmlns:a="http://schemas.openxmlformats.org/drawingml/2006/main">
              <a:ext uri="{FF2B5EF4-FFF2-40B4-BE49-F238E27FC236}">
                <a16:creationId xmlns:a16="http://schemas.microsoft.com/office/drawing/2014/main" id="{C976304E-F528-427E-832B-62ACA6908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10</a:t>
            </a:r>
          </a:p>
        </p:txBody>
      </p:sp>
      <p:sp>
        <p:nvSpPr>
          <p:cNvPr id="5" name="roles-intro">
            <a:extLst xmlns:a="http://schemas.openxmlformats.org/drawingml/2006/main">
              <a:ext uri="{FF2B5EF4-FFF2-40B4-BE49-F238E27FC236}">
                <a16:creationId xmlns:a16="http://schemas.microsoft.com/office/drawing/2014/main" id="{C3F99EF2-D20C-446B-898F-F0CB1DEE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942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570"/>
                </a:solidFill>
              </a:defRPr>
            </a:pPr>
            <a:r>
              <a:rPr sz="1575" b="0">
                <a:solidFill>
                  <a:srgbClr val="607570"/>
                </a:solidFill>
              </a:rPr>
              <a:t>默认最多 10 个席位。企业所有者或管理员邀请成员，成员不能自行加入。</a:t>
            </a:r>
          </a:p>
        </p:txBody>
      </p:sp>
      <p:sp>
        <p:nvSpPr>
          <p:cNvPr id="6" name="role-head-0">
            <a:extLst xmlns:a="http://schemas.openxmlformats.org/drawingml/2006/main">
              <a:ext uri="{FF2B5EF4-FFF2-40B4-BE49-F238E27FC236}">
                <a16:creationId xmlns:a16="http://schemas.microsoft.com/office/drawing/2014/main" id="{84D37B1A-1934-44AC-86C9-D77DAA1C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20764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9525">
            <a:solidFill>
              <a:srgbClr val="087C68"/>
            </a:solidFill>
            <a:prstDash val="solid"/>
          </a:ln>
        </p:spPr>
      </p:sp>
      <p:sp>
        <p:nvSpPr>
          <p:cNvPr id="7" name="role-head-text-0">
            <a:extLst xmlns:a="http://schemas.openxmlformats.org/drawingml/2006/main">
              <a:ext uri="{FF2B5EF4-FFF2-40B4-BE49-F238E27FC236}">
                <a16:creationId xmlns:a16="http://schemas.microsoft.com/office/drawing/2014/main" id="{BE3F3CC4-3CB4-421D-A0E2-9E548DA99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38400"/>
            <a:ext cx="1771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角色</a:t>
            </a:r>
          </a:p>
        </p:txBody>
      </p:sp>
      <p:sp>
        <p:nvSpPr>
          <p:cNvPr id="8" name="role-head-1">
            <a:extLst xmlns:a="http://schemas.openxmlformats.org/drawingml/2006/main">
              <a:ext uri="{FF2B5EF4-FFF2-40B4-BE49-F238E27FC236}">
                <a16:creationId xmlns:a16="http://schemas.microsoft.com/office/drawing/2014/main" id="{30917AA7-BC95-4A36-AFAC-38175B54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38400"/>
            <a:ext cx="39052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9525">
            <a:solidFill>
              <a:srgbClr val="087C68"/>
            </a:solidFill>
            <a:prstDash val="solid"/>
          </a:ln>
        </p:spPr>
      </p:sp>
      <p:sp>
        <p:nvSpPr>
          <p:cNvPr id="9" name="role-head-text-1">
            <a:extLst xmlns:a="http://schemas.openxmlformats.org/drawingml/2006/main">
              <a:ext uri="{FF2B5EF4-FFF2-40B4-BE49-F238E27FC236}">
                <a16:creationId xmlns:a16="http://schemas.microsoft.com/office/drawing/2014/main" id="{BFCA26E3-C21A-40F9-80D9-A388456E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438400"/>
            <a:ext cx="3600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主要职责</a:t>
            </a:r>
          </a:p>
        </p:txBody>
      </p:sp>
      <p:sp>
        <p:nvSpPr>
          <p:cNvPr id="10" name="role-head-2">
            <a:extLst xmlns:a="http://schemas.openxmlformats.org/drawingml/2006/main">
              <a:ext uri="{FF2B5EF4-FFF2-40B4-BE49-F238E27FC236}">
                <a16:creationId xmlns:a16="http://schemas.microsoft.com/office/drawing/2014/main" id="{60234D59-D38D-4825-9472-98C6ACC9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438400"/>
            <a:ext cx="48387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9525">
            <a:solidFill>
              <a:srgbClr val="087C68"/>
            </a:solidFill>
            <a:prstDash val="solid"/>
          </a:ln>
        </p:spPr>
      </p:sp>
      <p:sp>
        <p:nvSpPr>
          <p:cNvPr id="11" name="role-head-text-2">
            <a:extLst xmlns:a="http://schemas.openxmlformats.org/drawingml/2006/main">
              <a:ext uri="{FF2B5EF4-FFF2-40B4-BE49-F238E27FC236}">
                <a16:creationId xmlns:a16="http://schemas.microsoft.com/office/drawing/2014/main" id="{0FFDD128-BACA-4D16-8685-9DD90FB3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438400"/>
            <a:ext cx="453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建议人员</a:t>
            </a:r>
          </a:p>
        </p:txBody>
      </p:sp>
      <p:sp>
        <p:nvSpPr>
          <p:cNvPr id="12" name="role-cell-0-0">
            <a:extLst xmlns:a="http://schemas.openxmlformats.org/drawingml/2006/main">
              <a:ext uri="{FF2B5EF4-FFF2-40B4-BE49-F238E27FC236}">
                <a16:creationId xmlns:a16="http://schemas.microsoft.com/office/drawing/2014/main" id="{A31DE677-1D4A-4153-9699-51D7A792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33700"/>
            <a:ext cx="20764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3" name="role-text-0-0">
            <a:extLst xmlns:a="http://schemas.openxmlformats.org/drawingml/2006/main">
              <a:ext uri="{FF2B5EF4-FFF2-40B4-BE49-F238E27FC236}">
                <a16:creationId xmlns:a16="http://schemas.microsoft.com/office/drawing/2014/main" id="{9923A68C-4BD8-499C-ACB5-F0D23CF5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33700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63F37"/>
                </a:solidFill>
              </a:defRPr>
            </a:pPr>
            <a:r>
              <a:rPr sz="1200" b="1">
                <a:solidFill>
                  <a:srgbClr val="063F37"/>
                </a:solidFill>
              </a:rPr>
              <a:t>所有者</a:t>
            </a:r>
          </a:p>
        </p:txBody>
      </p:sp>
      <p:sp>
        <p:nvSpPr>
          <p:cNvPr id="14" name="role-cell-0-1">
            <a:extLst xmlns:a="http://schemas.openxmlformats.org/drawingml/2006/main">
              <a:ext uri="{FF2B5EF4-FFF2-40B4-BE49-F238E27FC236}">
                <a16:creationId xmlns:a16="http://schemas.microsoft.com/office/drawing/2014/main" id="{87AB76B4-CC86-4E95-BD2C-DC7A8C9D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933700"/>
            <a:ext cx="3905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5" name="role-text-0-1">
            <a:extLst xmlns:a="http://schemas.openxmlformats.org/drawingml/2006/main">
              <a:ext uri="{FF2B5EF4-FFF2-40B4-BE49-F238E27FC236}">
                <a16:creationId xmlns:a16="http://schemas.microsoft.com/office/drawing/2014/main" id="{82F729E2-7054-44D7-BF40-3B1BE062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933700"/>
            <a:ext cx="3600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组织与最终责任</a:t>
            </a:r>
          </a:p>
        </p:txBody>
      </p:sp>
      <p:sp>
        <p:nvSpPr>
          <p:cNvPr id="16" name="role-cell-0-2">
            <a:extLst xmlns:a="http://schemas.openxmlformats.org/drawingml/2006/main">
              <a:ext uri="{FF2B5EF4-FFF2-40B4-BE49-F238E27FC236}">
                <a16:creationId xmlns:a16="http://schemas.microsoft.com/office/drawing/2014/main" id="{A8A1A52A-2C66-4E58-90AC-94676F21E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33700"/>
            <a:ext cx="48387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7" name="role-text-0-2">
            <a:extLst xmlns:a="http://schemas.openxmlformats.org/drawingml/2006/main">
              <a:ext uri="{FF2B5EF4-FFF2-40B4-BE49-F238E27FC236}">
                <a16:creationId xmlns:a16="http://schemas.microsoft.com/office/drawing/2014/main" id="{419D0BF1-9367-40B4-834B-1C5105C22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33700"/>
            <a:ext cx="4533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企业负责人</a:t>
            </a:r>
          </a:p>
        </p:txBody>
      </p:sp>
      <p:sp>
        <p:nvSpPr>
          <p:cNvPr id="18" name="role-cell-1-0">
            <a:extLst xmlns:a="http://schemas.openxmlformats.org/drawingml/2006/main">
              <a:ext uri="{FF2B5EF4-FFF2-40B4-BE49-F238E27FC236}">
                <a16:creationId xmlns:a16="http://schemas.microsoft.com/office/drawing/2014/main" id="{A734F622-31AF-4084-863C-614D168F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20764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19" name="role-text-1-0">
            <a:extLst xmlns:a="http://schemas.openxmlformats.org/drawingml/2006/main">
              <a:ext uri="{FF2B5EF4-FFF2-40B4-BE49-F238E27FC236}">
                <a16:creationId xmlns:a16="http://schemas.microsoft.com/office/drawing/2014/main" id="{443A766E-80F2-443E-B14D-5D16ED2DE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09950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63F37"/>
                </a:solidFill>
              </a:defRPr>
            </a:pPr>
            <a:r>
              <a:rPr sz="1200" b="1">
                <a:solidFill>
                  <a:srgbClr val="063F37"/>
                </a:solidFill>
              </a:rPr>
              <a:t>管理员</a:t>
            </a:r>
          </a:p>
        </p:txBody>
      </p:sp>
      <p:sp>
        <p:nvSpPr>
          <p:cNvPr id="20" name="role-cell-1-1">
            <a:extLst xmlns:a="http://schemas.openxmlformats.org/drawingml/2006/main">
              <a:ext uri="{FF2B5EF4-FFF2-40B4-BE49-F238E27FC236}">
                <a16:creationId xmlns:a16="http://schemas.microsoft.com/office/drawing/2014/main" id="{3F258763-FAD0-4A9A-A93C-B239E5D4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409950"/>
            <a:ext cx="3905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21" name="role-text-1-1">
            <a:extLst xmlns:a="http://schemas.openxmlformats.org/drawingml/2006/main">
              <a:ext uri="{FF2B5EF4-FFF2-40B4-BE49-F238E27FC236}">
                <a16:creationId xmlns:a16="http://schemas.microsoft.com/office/drawing/2014/main" id="{0EEA6290-A170-49B4-97BF-8D3F2C91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409950"/>
            <a:ext cx="3600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成员与日常配置</a:t>
            </a:r>
          </a:p>
        </p:txBody>
      </p:sp>
      <p:sp>
        <p:nvSpPr>
          <p:cNvPr id="22" name="role-cell-1-2">
            <a:extLst xmlns:a="http://schemas.openxmlformats.org/drawingml/2006/main">
              <a:ext uri="{FF2B5EF4-FFF2-40B4-BE49-F238E27FC236}">
                <a16:creationId xmlns:a16="http://schemas.microsoft.com/office/drawing/2014/main" id="{0FE49D40-5016-45F6-832E-4E8EA8760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409950"/>
            <a:ext cx="48387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23" name="role-text-1-2">
            <a:extLst xmlns:a="http://schemas.openxmlformats.org/drawingml/2006/main">
              <a:ext uri="{FF2B5EF4-FFF2-40B4-BE49-F238E27FC236}">
                <a16:creationId xmlns:a16="http://schemas.microsoft.com/office/drawing/2014/main" id="{31A57F7E-9050-4301-8AB6-4492FD179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409950"/>
            <a:ext cx="4533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项目运营负责人</a:t>
            </a:r>
          </a:p>
        </p:txBody>
      </p:sp>
      <p:sp>
        <p:nvSpPr>
          <p:cNvPr id="24" name="role-cell-2-0">
            <a:extLst xmlns:a="http://schemas.openxmlformats.org/drawingml/2006/main">
              <a:ext uri="{FF2B5EF4-FFF2-40B4-BE49-F238E27FC236}">
                <a16:creationId xmlns:a16="http://schemas.microsoft.com/office/drawing/2014/main" id="{A42F4B31-E67B-40FC-AA38-6BA5B6A0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20764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25" name="role-text-2-0">
            <a:extLst xmlns:a="http://schemas.openxmlformats.org/drawingml/2006/main">
              <a:ext uri="{FF2B5EF4-FFF2-40B4-BE49-F238E27FC236}">
                <a16:creationId xmlns:a16="http://schemas.microsoft.com/office/drawing/2014/main" id="{12320EAE-28B8-4CC5-8EA1-BC389B303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86200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63F37"/>
                </a:solidFill>
              </a:defRPr>
            </a:pPr>
            <a:r>
              <a:rPr sz="1200" b="1">
                <a:solidFill>
                  <a:srgbClr val="063F37"/>
                </a:solidFill>
              </a:rPr>
              <a:t>财务</a:t>
            </a:r>
          </a:p>
        </p:txBody>
      </p:sp>
      <p:sp>
        <p:nvSpPr>
          <p:cNvPr id="26" name="role-cell-2-1">
            <a:extLst xmlns:a="http://schemas.openxmlformats.org/drawingml/2006/main">
              <a:ext uri="{FF2B5EF4-FFF2-40B4-BE49-F238E27FC236}">
                <a16:creationId xmlns:a16="http://schemas.microsoft.com/office/drawing/2014/main" id="{8CF438AB-0B02-4BDF-9486-19820ED6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886200"/>
            <a:ext cx="3905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27" name="role-text-2-1">
            <a:extLst xmlns:a="http://schemas.openxmlformats.org/drawingml/2006/main">
              <a:ext uri="{FF2B5EF4-FFF2-40B4-BE49-F238E27FC236}">
                <a16:creationId xmlns:a16="http://schemas.microsoft.com/office/drawing/2014/main" id="{9451F865-94BC-42A3-BC4C-E1373B964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886200"/>
            <a:ext cx="3600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充值、预算、账单</a:t>
            </a:r>
          </a:p>
        </p:txBody>
      </p:sp>
      <p:sp>
        <p:nvSpPr>
          <p:cNvPr id="28" name="role-cell-2-2">
            <a:extLst xmlns:a="http://schemas.openxmlformats.org/drawingml/2006/main">
              <a:ext uri="{FF2B5EF4-FFF2-40B4-BE49-F238E27FC236}">
                <a16:creationId xmlns:a16="http://schemas.microsoft.com/office/drawing/2014/main" id="{0F54627F-5F7A-4F2E-BA01-B5F39A78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886200"/>
            <a:ext cx="48387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29" name="role-text-2-2">
            <a:extLst xmlns:a="http://schemas.openxmlformats.org/drawingml/2006/main">
              <a:ext uri="{FF2B5EF4-FFF2-40B4-BE49-F238E27FC236}">
                <a16:creationId xmlns:a16="http://schemas.microsoft.com/office/drawing/2014/main" id="{8E972351-FF86-4C4F-9812-9BE517B0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886200"/>
            <a:ext cx="4533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财务人员</a:t>
            </a:r>
          </a:p>
        </p:txBody>
      </p:sp>
      <p:sp>
        <p:nvSpPr>
          <p:cNvPr id="30" name="role-cell-3-0">
            <a:extLst xmlns:a="http://schemas.openxmlformats.org/drawingml/2006/main">
              <a:ext uri="{FF2B5EF4-FFF2-40B4-BE49-F238E27FC236}">
                <a16:creationId xmlns:a16="http://schemas.microsoft.com/office/drawing/2014/main" id="{435AFA24-2BAB-4E0D-B326-5A74B2F3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20764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31" name="role-text-3-0">
            <a:extLst xmlns:a="http://schemas.openxmlformats.org/drawingml/2006/main">
              <a:ext uri="{FF2B5EF4-FFF2-40B4-BE49-F238E27FC236}">
                <a16:creationId xmlns:a16="http://schemas.microsoft.com/office/drawing/2014/main" id="{E06888A0-83E7-47D9-A168-F92CAFD8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62450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63F37"/>
                </a:solidFill>
              </a:defRPr>
            </a:pPr>
            <a:r>
              <a:rPr sz="1200" b="1">
                <a:solidFill>
                  <a:srgbClr val="063F37"/>
                </a:solidFill>
              </a:rPr>
              <a:t>审核员</a:t>
            </a:r>
          </a:p>
        </p:txBody>
      </p:sp>
      <p:sp>
        <p:nvSpPr>
          <p:cNvPr id="32" name="role-cell-3-1">
            <a:extLst xmlns:a="http://schemas.openxmlformats.org/drawingml/2006/main">
              <a:ext uri="{FF2B5EF4-FFF2-40B4-BE49-F238E27FC236}">
                <a16:creationId xmlns:a16="http://schemas.microsoft.com/office/drawing/2014/main" id="{A332FBC2-AF4A-44A1-940C-FB166DE3E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362450"/>
            <a:ext cx="3905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33" name="role-text-3-1">
            <a:extLst xmlns:a="http://schemas.openxmlformats.org/drawingml/2006/main">
              <a:ext uri="{FF2B5EF4-FFF2-40B4-BE49-F238E27FC236}">
                <a16:creationId xmlns:a16="http://schemas.microsoft.com/office/drawing/2014/main" id="{358661F4-C316-4EF1-B9AF-4577DEC7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362450"/>
            <a:ext cx="3600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质量门与交付批准</a:t>
            </a:r>
          </a:p>
        </p:txBody>
      </p:sp>
      <p:sp>
        <p:nvSpPr>
          <p:cNvPr id="34" name="role-cell-3-2">
            <a:extLst xmlns:a="http://schemas.openxmlformats.org/drawingml/2006/main">
              <a:ext uri="{FF2B5EF4-FFF2-40B4-BE49-F238E27FC236}">
                <a16:creationId xmlns:a16="http://schemas.microsoft.com/office/drawing/2014/main" id="{B1589491-C8AF-43D7-A053-117E5367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362450"/>
            <a:ext cx="48387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35" name="role-text-3-2">
            <a:extLst xmlns:a="http://schemas.openxmlformats.org/drawingml/2006/main">
              <a:ext uri="{FF2B5EF4-FFF2-40B4-BE49-F238E27FC236}">
                <a16:creationId xmlns:a16="http://schemas.microsoft.com/office/drawing/2014/main" id="{7303F92A-0825-4EB8-B57F-04490D9CC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362450"/>
            <a:ext cx="4533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品牌 / 法务 / 专业负责人</a:t>
            </a:r>
          </a:p>
        </p:txBody>
      </p:sp>
      <p:sp>
        <p:nvSpPr>
          <p:cNvPr id="36" name="role-cell-4-0">
            <a:extLst xmlns:a="http://schemas.openxmlformats.org/drawingml/2006/main">
              <a:ext uri="{FF2B5EF4-FFF2-40B4-BE49-F238E27FC236}">
                <a16:creationId xmlns:a16="http://schemas.microsoft.com/office/drawing/2014/main" id="{3DF43AC1-6D2C-4281-81D4-A6CD4F7BE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20764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37" name="role-text-4-0">
            <a:extLst xmlns:a="http://schemas.openxmlformats.org/drawingml/2006/main">
              <a:ext uri="{FF2B5EF4-FFF2-40B4-BE49-F238E27FC236}">
                <a16:creationId xmlns:a16="http://schemas.microsoft.com/office/drawing/2014/main" id="{03509AE9-9A5F-4AB8-A761-BF1C318D2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38700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63F37"/>
                </a:solidFill>
              </a:defRPr>
            </a:pPr>
            <a:r>
              <a:rPr sz="1200" b="1">
                <a:solidFill>
                  <a:srgbClr val="063F37"/>
                </a:solidFill>
              </a:rPr>
              <a:t>创作者</a:t>
            </a:r>
          </a:p>
        </p:txBody>
      </p:sp>
      <p:sp>
        <p:nvSpPr>
          <p:cNvPr id="38" name="role-cell-4-1">
            <a:extLst xmlns:a="http://schemas.openxmlformats.org/drawingml/2006/main">
              <a:ext uri="{FF2B5EF4-FFF2-40B4-BE49-F238E27FC236}">
                <a16:creationId xmlns:a16="http://schemas.microsoft.com/office/drawing/2014/main" id="{5CEF14DD-CB1F-4661-B009-57A7307D0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838700"/>
            <a:ext cx="3905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39" name="role-text-4-1">
            <a:extLst xmlns:a="http://schemas.openxmlformats.org/drawingml/2006/main">
              <a:ext uri="{FF2B5EF4-FFF2-40B4-BE49-F238E27FC236}">
                <a16:creationId xmlns:a16="http://schemas.microsoft.com/office/drawing/2014/main" id="{179B85E3-486A-43E6-BC58-96E203F2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838700"/>
            <a:ext cx="3600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模型、视频、素材生产</a:t>
            </a:r>
          </a:p>
        </p:txBody>
      </p:sp>
      <p:sp>
        <p:nvSpPr>
          <p:cNvPr id="40" name="role-cell-4-2">
            <a:extLst xmlns:a="http://schemas.openxmlformats.org/drawingml/2006/main">
              <a:ext uri="{FF2B5EF4-FFF2-40B4-BE49-F238E27FC236}">
                <a16:creationId xmlns:a16="http://schemas.microsoft.com/office/drawing/2014/main" id="{8DD698B2-D241-4550-866B-A1C396511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838700"/>
            <a:ext cx="48387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1" name="role-text-4-2">
            <a:extLst xmlns:a="http://schemas.openxmlformats.org/drawingml/2006/main">
              <a:ext uri="{FF2B5EF4-FFF2-40B4-BE49-F238E27FC236}">
                <a16:creationId xmlns:a16="http://schemas.microsoft.com/office/drawing/2014/main" id="{765B019C-133B-4754-B9FE-7B4B6AFD3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838700"/>
            <a:ext cx="4533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策划 / 设计 / 运营</a:t>
            </a:r>
          </a:p>
        </p:txBody>
      </p:sp>
      <p:sp>
        <p:nvSpPr>
          <p:cNvPr id="42" name="role-cell-5-0">
            <a:extLst xmlns:a="http://schemas.openxmlformats.org/drawingml/2006/main">
              <a:ext uri="{FF2B5EF4-FFF2-40B4-BE49-F238E27FC236}">
                <a16:creationId xmlns:a16="http://schemas.microsoft.com/office/drawing/2014/main" id="{459D6D13-0C3B-4A76-A760-973CDA578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20764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3" name="role-text-5-0">
            <a:extLst xmlns:a="http://schemas.openxmlformats.org/drawingml/2006/main">
              <a:ext uri="{FF2B5EF4-FFF2-40B4-BE49-F238E27FC236}">
                <a16:creationId xmlns:a16="http://schemas.microsoft.com/office/drawing/2014/main" id="{1172F964-3203-4750-A066-543476A8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314950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63F37"/>
                </a:solidFill>
              </a:defRPr>
            </a:pPr>
            <a:r>
              <a:rPr sz="1200" b="1">
                <a:solidFill>
                  <a:srgbClr val="063F37"/>
                </a:solidFill>
              </a:rPr>
              <a:t>查看者</a:t>
            </a:r>
          </a:p>
        </p:txBody>
      </p:sp>
      <p:sp>
        <p:nvSpPr>
          <p:cNvPr id="44" name="role-cell-5-1">
            <a:extLst xmlns:a="http://schemas.openxmlformats.org/drawingml/2006/main">
              <a:ext uri="{FF2B5EF4-FFF2-40B4-BE49-F238E27FC236}">
                <a16:creationId xmlns:a16="http://schemas.microsoft.com/office/drawing/2014/main" id="{E3AB49A0-6202-4BAB-A627-0B5093540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314950"/>
            <a:ext cx="3905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5" name="role-text-5-1">
            <a:extLst xmlns:a="http://schemas.openxmlformats.org/drawingml/2006/main">
              <a:ext uri="{FF2B5EF4-FFF2-40B4-BE49-F238E27FC236}">
                <a16:creationId xmlns:a16="http://schemas.microsoft.com/office/drawing/2014/main" id="{374693AB-45BB-4AAF-8410-E92A33DB4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314950"/>
            <a:ext cx="3600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查看项目与结果</a:t>
            </a:r>
          </a:p>
        </p:txBody>
      </p:sp>
      <p:sp>
        <p:nvSpPr>
          <p:cNvPr id="46" name="role-cell-5-2">
            <a:extLst xmlns:a="http://schemas.openxmlformats.org/drawingml/2006/main">
              <a:ext uri="{FF2B5EF4-FFF2-40B4-BE49-F238E27FC236}">
                <a16:creationId xmlns:a16="http://schemas.microsoft.com/office/drawing/2014/main" id="{06C9B6FB-F9FA-4C08-B779-DF4248AB1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314950"/>
            <a:ext cx="48387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6"/>
          </a:solidFill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7" name="role-text-5-2">
            <a:extLst xmlns:a="http://schemas.openxmlformats.org/drawingml/2006/main">
              <a:ext uri="{FF2B5EF4-FFF2-40B4-BE49-F238E27FC236}">
                <a16:creationId xmlns:a16="http://schemas.microsoft.com/office/drawing/2014/main" id="{E8268ED5-1640-4E2A-BEAF-7C0CC73D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314950"/>
            <a:ext cx="4533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622"/>
                </a:solidFill>
              </a:defRPr>
            </a:pPr>
            <a:r>
              <a:rPr sz="1200" b="0">
                <a:solidFill>
                  <a:srgbClr val="122622"/>
                </a:solidFill>
              </a:rPr>
              <a:t>客户 / 管理层</a:t>
            </a:r>
          </a:p>
        </p:txBody>
      </p:sp>
    </p:spTree>
    <p:extLst>
      <p:ext uri="{BB962C8B-B14F-4D97-AF65-F5344CB8AC3E}">
        <p14:creationId xmlns:p14="http://schemas.microsoft.com/office/powerpoint/2010/main" val="10771976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eyebrow-11">
            <a:extLst xmlns:a="http://schemas.openxmlformats.org/drawingml/2006/main">
              <a:ext uri="{FF2B5EF4-FFF2-40B4-BE49-F238E27FC236}">
                <a16:creationId xmlns:a16="http://schemas.microsoft.com/office/drawing/2014/main" id="{6DFD4B20-AB68-408E-A3DC-C3D30760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C68"/>
                </a:solidFill>
              </a:defRPr>
            </a:pPr>
            <a:r>
              <a:rPr sz="975" b="1">
                <a:solidFill>
                  <a:srgbClr val="087C68"/>
                </a:solidFill>
              </a:rPr>
              <a:t>10  安全与质量</a:t>
            </a:r>
          </a:p>
        </p:txBody>
      </p:sp>
      <p:sp>
        <p:nvSpPr>
          <p:cNvPr id="2" name="title-11">
            <a:extLst xmlns:a="http://schemas.openxmlformats.org/drawingml/2006/main">
              <a:ext uri="{FF2B5EF4-FFF2-40B4-BE49-F238E27FC236}">
                <a16:creationId xmlns:a16="http://schemas.microsoft.com/office/drawing/2014/main" id="{CD1C229A-C862-4914-9950-4C3269D21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63F37"/>
                </a:solidFill>
              </a:defRPr>
            </a:pPr>
            <a:r>
              <a:rPr sz="2850" b="1">
                <a:solidFill>
                  <a:srgbClr val="063F37"/>
                </a:solidFill>
              </a:rPr>
              <a:t>真正的效率来自可复核，而不是盲目自动化</a:t>
            </a:r>
          </a:p>
        </p:txBody>
      </p:sp>
      <p:sp>
        <p:nvSpPr>
          <p:cNvPr id="3" name="top-rule-11">
            <a:extLst xmlns:a="http://schemas.openxmlformats.org/drawingml/2006/main">
              <a:ext uri="{FF2B5EF4-FFF2-40B4-BE49-F238E27FC236}">
                <a16:creationId xmlns:a16="http://schemas.microsoft.com/office/drawing/2014/main" id="{008C66FD-6F79-4194-82E6-9DD9ABA25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DDD9"/>
            </a:solidFill>
            <a:prstDash val="solid"/>
          </a:ln>
        </p:spPr>
      </p:sp>
      <p:sp>
        <p:nvSpPr>
          <p:cNvPr id="4" name="page-11">
            <a:extLst xmlns:a="http://schemas.openxmlformats.org/drawingml/2006/main">
              <a:ext uri="{FF2B5EF4-FFF2-40B4-BE49-F238E27FC236}">
                <a16:creationId xmlns:a16="http://schemas.microsoft.com/office/drawing/2014/main" id="{2B3ECF8C-4424-4FC1-A95F-55FCD309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246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570"/>
                </a:solidFill>
              </a:defRPr>
            </a:pPr>
            <a:r>
              <a:rPr sz="900" b="1">
                <a:solidFill>
                  <a:srgbClr val="607570"/>
                </a:solidFill>
              </a:rPr>
              <a:t>11</a:t>
            </a:r>
          </a:p>
        </p:txBody>
      </p:sp>
      <p:sp>
        <p:nvSpPr>
          <p:cNvPr id="5" name="safety-left-title">
            <a:extLst xmlns:a="http://schemas.openxmlformats.org/drawingml/2006/main">
              <a:ext uri="{FF2B5EF4-FFF2-40B4-BE49-F238E27FC236}">
                <a16:creationId xmlns:a16="http://schemas.microsoft.com/office/drawing/2014/main" id="{D6C908D0-A4D2-4FBB-B511-28504ACA1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A63A36"/>
                </a:solidFill>
              </a:defRPr>
            </a:pPr>
            <a:r>
              <a:rPr sz="1875" b="1">
                <a:solidFill>
                  <a:srgbClr val="A63A36"/>
                </a:solidFill>
              </a:rPr>
              <a:t>必须避免</a:t>
            </a:r>
          </a:p>
        </p:txBody>
      </p:sp>
      <p:sp>
        <p:nvSpPr>
          <p:cNvPr id="6" name="safety-right-title">
            <a:extLst xmlns:a="http://schemas.openxmlformats.org/drawingml/2006/main">
              <a:ext uri="{FF2B5EF4-FFF2-40B4-BE49-F238E27FC236}">
                <a16:creationId xmlns:a16="http://schemas.microsoft.com/office/drawing/2014/main" id="{475C11B8-9A57-4359-8952-3BDF4E901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24050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C68"/>
                </a:solidFill>
              </a:defRPr>
            </a:pPr>
            <a:r>
              <a:rPr sz="1875" b="1">
                <a:solidFill>
                  <a:srgbClr val="087C68"/>
                </a:solidFill>
              </a:rPr>
              <a:t>必须做到</a:t>
            </a:r>
          </a:p>
        </p:txBody>
      </p:sp>
      <p:sp>
        <p:nvSpPr>
          <p:cNvPr id="7" name="bullet-mark-31-278">
            <a:extLst xmlns:a="http://schemas.openxmlformats.org/drawingml/2006/main">
              <a:ext uri="{FF2B5EF4-FFF2-40B4-BE49-F238E27FC236}">
                <a16:creationId xmlns:a16="http://schemas.microsoft.com/office/drawing/2014/main" id="{B0C9809E-768E-4A45-BCA5-574016ECC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3A3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ullet-text-31-278">
            <a:extLst xmlns:a="http://schemas.openxmlformats.org/drawingml/2006/main">
              <a:ext uri="{FF2B5EF4-FFF2-40B4-BE49-F238E27FC236}">
                <a16:creationId xmlns:a16="http://schemas.microsoft.com/office/drawing/2014/main" id="{AC0F1919-657B-4DA3-BED8-4A670FAC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533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不要上传无授权的个人信息、商业秘密或未公开重大信息。</a:t>
            </a:r>
          </a:p>
        </p:txBody>
      </p:sp>
      <p:sp>
        <p:nvSpPr>
          <p:cNvPr id="9" name="bullet-mark-32-370">
            <a:extLst xmlns:a="http://schemas.openxmlformats.org/drawingml/2006/main">
              <a:ext uri="{FF2B5EF4-FFF2-40B4-BE49-F238E27FC236}">
                <a16:creationId xmlns:a16="http://schemas.microsoft.com/office/drawing/2014/main" id="{2E2335C3-4AF0-4AF3-B4F5-A4C0244A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3A3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ullet-text-32-370">
            <a:extLst xmlns:a="http://schemas.openxmlformats.org/drawingml/2006/main">
              <a:ext uri="{FF2B5EF4-FFF2-40B4-BE49-F238E27FC236}">
                <a16:creationId xmlns:a16="http://schemas.microsoft.com/office/drawing/2014/main" id="{58B12068-BF90-4EEC-91A7-816424DC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24250"/>
            <a:ext cx="4533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不要在前端、聊天、代码仓库或工单正文暴露完整 API Key。</a:t>
            </a:r>
          </a:p>
        </p:txBody>
      </p:sp>
      <p:sp>
        <p:nvSpPr>
          <p:cNvPr id="11" name="bullet-mark-33-462">
            <a:extLst xmlns:a="http://schemas.openxmlformats.org/drawingml/2006/main">
              <a:ext uri="{FF2B5EF4-FFF2-40B4-BE49-F238E27FC236}">
                <a16:creationId xmlns:a16="http://schemas.microsoft.com/office/drawing/2014/main" id="{2EFA7D28-D160-47A5-8348-2FE881639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672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3A3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ullet-text-33-462">
            <a:extLst xmlns:a="http://schemas.openxmlformats.org/drawingml/2006/main">
              <a:ext uri="{FF2B5EF4-FFF2-40B4-BE49-F238E27FC236}">
                <a16:creationId xmlns:a16="http://schemas.microsoft.com/office/drawing/2014/main" id="{FE60E20C-63BE-41F7-BD9F-D6EA2367E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4533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不要把 AI 生成内容直接当作法律、财务、审计或投资结论。</a:t>
            </a:r>
          </a:p>
        </p:txBody>
      </p:sp>
      <p:sp>
        <p:nvSpPr>
          <p:cNvPr id="13" name="bullet-mark-41-278">
            <a:extLst xmlns:a="http://schemas.openxmlformats.org/drawingml/2006/main">
              <a:ext uri="{FF2B5EF4-FFF2-40B4-BE49-F238E27FC236}">
                <a16:creationId xmlns:a16="http://schemas.microsoft.com/office/drawing/2014/main" id="{ADBADC7C-9648-4671-A935-7AE7D9BF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146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bullet-text-41-278">
            <a:extLst xmlns:a="http://schemas.openxmlformats.org/drawingml/2006/main">
              <a:ext uri="{FF2B5EF4-FFF2-40B4-BE49-F238E27FC236}">
                <a16:creationId xmlns:a16="http://schemas.microsoft.com/office/drawing/2014/main" id="{B771F7E5-994E-464A-9131-FBA0E443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47950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保留事实来源、报告期、口径、假设和待核实项。</a:t>
            </a:r>
          </a:p>
        </p:txBody>
      </p:sp>
      <p:sp>
        <p:nvSpPr>
          <p:cNvPr id="15" name="bullet-mark-42-370">
            <a:extLst xmlns:a="http://schemas.openxmlformats.org/drawingml/2006/main">
              <a:ext uri="{FF2B5EF4-FFF2-40B4-BE49-F238E27FC236}">
                <a16:creationId xmlns:a16="http://schemas.microsoft.com/office/drawing/2014/main" id="{C0FFF48A-3BEE-46DD-8DEF-E5CCF63E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90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bullet-text-42-370">
            <a:extLst xmlns:a="http://schemas.openxmlformats.org/drawingml/2006/main">
              <a:ext uri="{FF2B5EF4-FFF2-40B4-BE49-F238E27FC236}">
                <a16:creationId xmlns:a16="http://schemas.microsoft.com/office/drawing/2014/main" id="{B498CD74-A375-4D40-92CD-7C644DD21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24250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高成本任务先小样；失败保留项目 ID 与错误编号，不盲目重试。</a:t>
            </a:r>
          </a:p>
        </p:txBody>
      </p:sp>
      <p:sp>
        <p:nvSpPr>
          <p:cNvPr id="17" name="bullet-mark-43-462">
            <a:extLst xmlns:a="http://schemas.openxmlformats.org/drawingml/2006/main">
              <a:ext uri="{FF2B5EF4-FFF2-40B4-BE49-F238E27FC236}">
                <a16:creationId xmlns:a16="http://schemas.microsoft.com/office/drawing/2014/main" id="{9A813269-379E-4487-A67B-16C31B31F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672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bullet-text-43-462">
            <a:extLst xmlns:a="http://schemas.openxmlformats.org/drawingml/2006/main">
              <a:ext uri="{FF2B5EF4-FFF2-40B4-BE49-F238E27FC236}">
                <a16:creationId xmlns:a16="http://schemas.microsoft.com/office/drawing/2014/main" id="{41AD4621-BBDD-40E2-B1BF-B5F77C079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400550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622"/>
                </a:solidFill>
              </a:defRPr>
            </a:pPr>
            <a:r>
              <a:rPr sz="1350" b="0">
                <a:solidFill>
                  <a:srgbClr val="122622"/>
                </a:solidFill>
              </a:rPr>
              <a:t>专业文件按事实、数字、规则、引用、权限五道质量门放行。</a:t>
            </a:r>
          </a:p>
        </p:txBody>
      </p:sp>
      <p:sp>
        <p:nvSpPr>
          <p:cNvPr id="19" name="safety-footer">
            <a:extLst xmlns:a="http://schemas.openxmlformats.org/drawingml/2006/main">
              <a:ext uri="{FF2B5EF4-FFF2-40B4-BE49-F238E27FC236}">
                <a16:creationId xmlns:a16="http://schemas.microsoft.com/office/drawing/2014/main" id="{3D154BE1-2F63-45F3-AC81-BD133CAF4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48300"/>
            <a:ext cx="108204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F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safety-footer-text">
            <a:extLst xmlns:a="http://schemas.openxmlformats.org/drawingml/2006/main">
              <a:ext uri="{FF2B5EF4-FFF2-40B4-BE49-F238E27FC236}">
                <a16:creationId xmlns:a16="http://schemas.microsoft.com/office/drawing/2014/main" id="{1EC84A07-9F51-4E0B-82BC-E46986DD7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24500"/>
            <a:ext cx="10363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系统负责提效与留痕，最终责任仍由授权人员和企业承担。</a:t>
            </a:r>
          </a:p>
        </p:txBody>
      </p:sp>
    </p:spTree>
    <p:extLst>
      <p:ext uri="{BB962C8B-B14F-4D97-AF65-F5344CB8AC3E}">
        <p14:creationId xmlns:p14="http://schemas.microsoft.com/office/powerpoint/2010/main" val="166719444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3F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close-eyebrow">
            <a:extLst xmlns:a="http://schemas.openxmlformats.org/drawingml/2006/main">
              <a:ext uri="{FF2B5EF4-FFF2-40B4-BE49-F238E27FC236}">
                <a16:creationId xmlns:a16="http://schemas.microsoft.com/office/drawing/2014/main" id="{090975C6-BCD1-4FC4-A739-B5F40FC20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9D8C4"/>
                </a:solidFill>
              </a:defRPr>
            </a:pPr>
            <a:r>
              <a:rPr sz="975" b="1">
                <a:solidFill>
                  <a:srgbClr val="79D8C4"/>
                </a:solidFill>
              </a:rPr>
              <a:t>7-DAY ENABLEMENT PLAN</a:t>
            </a:r>
          </a:p>
        </p:txBody>
      </p:sp>
      <p:sp>
        <p:nvSpPr>
          <p:cNvPr id="2" name="close-title">
            <a:extLst xmlns:a="http://schemas.openxmlformats.org/drawingml/2006/main">
              <a:ext uri="{FF2B5EF4-FFF2-40B4-BE49-F238E27FC236}">
                <a16:creationId xmlns:a16="http://schemas.microsoft.com/office/drawing/2014/main" id="{F37B1224-BD95-4226-9461-0DB6A6D3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七天后，每位成员都应完成一份真实成果</a:t>
            </a:r>
          </a:p>
        </p:txBody>
      </p:sp>
      <p:sp>
        <p:nvSpPr>
          <p:cNvPr id="3" name="close-day-0">
            <a:extLst xmlns:a="http://schemas.openxmlformats.org/drawingml/2006/main">
              <a:ext uri="{FF2B5EF4-FFF2-40B4-BE49-F238E27FC236}">
                <a16:creationId xmlns:a16="http://schemas.microsoft.com/office/drawing/2014/main" id="{31912321-DCDB-45E1-83DA-43E35B22C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79D8C4"/>
                </a:solidFill>
              </a:defRPr>
            </a:pPr>
            <a:r>
              <a:rPr sz="2400" b="1">
                <a:solidFill>
                  <a:srgbClr val="79D8C4"/>
                </a:solidFill>
              </a:rPr>
              <a:t>D1</a:t>
            </a:r>
          </a:p>
        </p:txBody>
      </p:sp>
      <p:sp>
        <p:nvSpPr>
          <p:cNvPr id="4" name="close-line-0">
            <a:extLst xmlns:a="http://schemas.openxmlformats.org/drawingml/2006/main">
              <a:ext uri="{FF2B5EF4-FFF2-40B4-BE49-F238E27FC236}">
                <a16:creationId xmlns:a16="http://schemas.microsoft.com/office/drawing/2014/main" id="{1AA68561-95AA-4B26-B0F7-66AEB9780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9736A"/>
            </a:solidFill>
            <a:prstDash val="solid"/>
          </a:ln>
        </p:spPr>
      </p:sp>
      <p:sp>
        <p:nvSpPr>
          <p:cNvPr id="5" name="close-label-0">
            <a:extLst xmlns:a="http://schemas.openxmlformats.org/drawingml/2006/main">
              <a:ext uri="{FF2B5EF4-FFF2-40B4-BE49-F238E27FC236}">
                <a16:creationId xmlns:a16="http://schemas.microsoft.com/office/drawing/2014/main" id="{BE6E6EAF-3837-4A03-9676-A9F4A65A4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1257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账号与权限</a:t>
            </a:r>
          </a:p>
        </p:txBody>
      </p:sp>
      <p:sp>
        <p:nvSpPr>
          <p:cNvPr id="6" name="close-day-1">
            <a:extLst xmlns:a="http://schemas.openxmlformats.org/drawingml/2006/main">
              <a:ext uri="{FF2B5EF4-FFF2-40B4-BE49-F238E27FC236}">
                <a16:creationId xmlns:a16="http://schemas.microsoft.com/office/drawing/2014/main" id="{D8DE1643-CE7A-4C71-BF58-97F8F0652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41935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79D8C4"/>
                </a:solidFill>
              </a:defRPr>
            </a:pPr>
            <a:r>
              <a:rPr sz="2400" b="1">
                <a:solidFill>
                  <a:srgbClr val="79D8C4"/>
                </a:solidFill>
              </a:rPr>
              <a:t>D2</a:t>
            </a:r>
          </a:p>
        </p:txBody>
      </p:sp>
      <p:sp>
        <p:nvSpPr>
          <p:cNvPr id="7" name="close-line-1">
            <a:extLst xmlns:a="http://schemas.openxmlformats.org/drawingml/2006/main">
              <a:ext uri="{FF2B5EF4-FFF2-40B4-BE49-F238E27FC236}">
                <a16:creationId xmlns:a16="http://schemas.microsoft.com/office/drawing/2014/main" id="{674624F3-10F6-484E-B77A-011CC2D8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0289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9736A"/>
            </a:solidFill>
            <a:prstDash val="solid"/>
          </a:ln>
        </p:spPr>
      </p:sp>
      <p:sp>
        <p:nvSpPr>
          <p:cNvPr id="8" name="close-label-1">
            <a:extLst xmlns:a="http://schemas.openxmlformats.org/drawingml/2006/main">
              <a:ext uri="{FF2B5EF4-FFF2-40B4-BE49-F238E27FC236}">
                <a16:creationId xmlns:a16="http://schemas.microsoft.com/office/drawing/2014/main" id="{422F63C6-0329-4939-8883-EA689A3A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219450"/>
            <a:ext cx="1257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助手与模型</a:t>
            </a:r>
          </a:p>
        </p:txBody>
      </p:sp>
      <p:sp>
        <p:nvSpPr>
          <p:cNvPr id="9" name="close-day-2">
            <a:extLst xmlns:a="http://schemas.openxmlformats.org/drawingml/2006/main">
              <a:ext uri="{FF2B5EF4-FFF2-40B4-BE49-F238E27FC236}">
                <a16:creationId xmlns:a16="http://schemas.microsoft.com/office/drawing/2014/main" id="{FAFF4199-F347-4EAF-888D-F35E97CA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41935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79D8C4"/>
                </a:solidFill>
              </a:defRPr>
            </a:pPr>
            <a:r>
              <a:rPr sz="2400" b="1">
                <a:solidFill>
                  <a:srgbClr val="79D8C4"/>
                </a:solidFill>
              </a:rPr>
              <a:t>D3</a:t>
            </a:r>
          </a:p>
        </p:txBody>
      </p:sp>
      <p:sp>
        <p:nvSpPr>
          <p:cNvPr id="10" name="close-line-2">
            <a:extLst xmlns:a="http://schemas.openxmlformats.org/drawingml/2006/main">
              <a:ext uri="{FF2B5EF4-FFF2-40B4-BE49-F238E27FC236}">
                <a16:creationId xmlns:a16="http://schemas.microsoft.com/office/drawing/2014/main" id="{F5406127-30C2-4F26-BFB1-8481E976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0289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9736A"/>
            </a:solidFill>
            <a:prstDash val="solid"/>
          </a:ln>
        </p:spPr>
      </p:sp>
      <p:sp>
        <p:nvSpPr>
          <p:cNvPr id="11" name="close-label-2">
            <a:extLst xmlns:a="http://schemas.openxmlformats.org/drawingml/2006/main">
              <a:ext uri="{FF2B5EF4-FFF2-40B4-BE49-F238E27FC236}">
                <a16:creationId xmlns:a16="http://schemas.microsoft.com/office/drawing/2014/main" id="{208994BB-AA78-4B64-8655-C639B53B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219450"/>
            <a:ext cx="1257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应用工坊</a:t>
            </a:r>
          </a:p>
        </p:txBody>
      </p:sp>
      <p:sp>
        <p:nvSpPr>
          <p:cNvPr id="12" name="close-day-3">
            <a:extLst xmlns:a="http://schemas.openxmlformats.org/drawingml/2006/main">
              <a:ext uri="{FF2B5EF4-FFF2-40B4-BE49-F238E27FC236}">
                <a16:creationId xmlns:a16="http://schemas.microsoft.com/office/drawing/2014/main" id="{5304E644-3C9F-4F40-874C-5960A806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41935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79D8C4"/>
                </a:solidFill>
              </a:defRPr>
            </a:pPr>
            <a:r>
              <a:rPr sz="2400" b="1">
                <a:solidFill>
                  <a:srgbClr val="79D8C4"/>
                </a:solidFill>
              </a:rPr>
              <a:t>D4</a:t>
            </a:r>
          </a:p>
        </p:txBody>
      </p:sp>
      <p:sp>
        <p:nvSpPr>
          <p:cNvPr id="13" name="close-line-3">
            <a:extLst xmlns:a="http://schemas.openxmlformats.org/drawingml/2006/main">
              <a:ext uri="{FF2B5EF4-FFF2-40B4-BE49-F238E27FC236}">
                <a16:creationId xmlns:a16="http://schemas.microsoft.com/office/drawing/2014/main" id="{9881F01B-B074-431B-8BC5-8A7FAD316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0289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9736A"/>
            </a:solidFill>
            <a:prstDash val="solid"/>
          </a:ln>
        </p:spPr>
      </p:sp>
      <p:sp>
        <p:nvSpPr>
          <p:cNvPr id="14" name="close-label-3">
            <a:extLst xmlns:a="http://schemas.openxmlformats.org/drawingml/2006/main">
              <a:ext uri="{FF2B5EF4-FFF2-40B4-BE49-F238E27FC236}">
                <a16:creationId xmlns:a16="http://schemas.microsoft.com/office/drawing/2014/main" id="{E625B2C2-3918-41FE-B490-7066A2F2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219450"/>
            <a:ext cx="1257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专业文档</a:t>
            </a:r>
          </a:p>
        </p:txBody>
      </p:sp>
      <p:sp>
        <p:nvSpPr>
          <p:cNvPr id="15" name="close-day-4">
            <a:extLst xmlns:a="http://schemas.openxmlformats.org/drawingml/2006/main">
              <a:ext uri="{FF2B5EF4-FFF2-40B4-BE49-F238E27FC236}">
                <a16:creationId xmlns:a16="http://schemas.microsoft.com/office/drawing/2014/main" id="{8E65FAFD-A9E8-457B-AFCF-39D034E5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41935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79D8C4"/>
                </a:solidFill>
              </a:defRPr>
            </a:pPr>
            <a:r>
              <a:rPr sz="2400" b="1">
                <a:solidFill>
                  <a:srgbClr val="79D8C4"/>
                </a:solidFill>
              </a:rPr>
              <a:t>D5</a:t>
            </a:r>
          </a:p>
        </p:txBody>
      </p:sp>
      <p:sp>
        <p:nvSpPr>
          <p:cNvPr id="16" name="close-line-4">
            <a:extLst xmlns:a="http://schemas.openxmlformats.org/drawingml/2006/main">
              <a:ext uri="{FF2B5EF4-FFF2-40B4-BE49-F238E27FC236}">
                <a16:creationId xmlns:a16="http://schemas.microsoft.com/office/drawing/2014/main" id="{AC2689E8-F845-4C39-B187-C84E10AB6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0289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9736A"/>
            </a:solidFill>
            <a:prstDash val="solid"/>
          </a:ln>
        </p:spPr>
      </p:sp>
      <p:sp>
        <p:nvSpPr>
          <p:cNvPr id="17" name="close-label-4">
            <a:extLst xmlns:a="http://schemas.openxmlformats.org/drawingml/2006/main">
              <a:ext uri="{FF2B5EF4-FFF2-40B4-BE49-F238E27FC236}">
                <a16:creationId xmlns:a16="http://schemas.microsoft.com/office/drawing/2014/main" id="{43854A04-2344-4F1C-86B7-93EB3FEE3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19450"/>
            <a:ext cx="1257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广告素材</a:t>
            </a:r>
          </a:p>
        </p:txBody>
      </p:sp>
      <p:sp>
        <p:nvSpPr>
          <p:cNvPr id="18" name="close-day-5">
            <a:extLst xmlns:a="http://schemas.openxmlformats.org/drawingml/2006/main">
              <a:ext uri="{FF2B5EF4-FFF2-40B4-BE49-F238E27FC236}">
                <a16:creationId xmlns:a16="http://schemas.microsoft.com/office/drawing/2014/main" id="{325844B5-DDB1-44F2-B029-2A8B2829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41935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79D8C4"/>
                </a:solidFill>
              </a:defRPr>
            </a:pPr>
            <a:r>
              <a:rPr sz="2400" b="1">
                <a:solidFill>
                  <a:srgbClr val="79D8C4"/>
                </a:solidFill>
              </a:rPr>
              <a:t>D6</a:t>
            </a:r>
          </a:p>
        </p:txBody>
      </p:sp>
      <p:sp>
        <p:nvSpPr>
          <p:cNvPr id="19" name="close-line-5">
            <a:extLst xmlns:a="http://schemas.openxmlformats.org/drawingml/2006/main">
              <a:ext uri="{FF2B5EF4-FFF2-40B4-BE49-F238E27FC236}">
                <a16:creationId xmlns:a16="http://schemas.microsoft.com/office/drawing/2014/main" id="{1D69DF51-CC9C-4152-AF1D-54A7F0E88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0289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9736A"/>
            </a:solidFill>
            <a:prstDash val="solid"/>
          </a:ln>
        </p:spPr>
      </p:sp>
      <p:sp>
        <p:nvSpPr>
          <p:cNvPr id="20" name="close-label-5">
            <a:extLst xmlns:a="http://schemas.openxmlformats.org/drawingml/2006/main">
              <a:ext uri="{FF2B5EF4-FFF2-40B4-BE49-F238E27FC236}">
                <a16:creationId xmlns:a16="http://schemas.microsoft.com/office/drawing/2014/main" id="{070CB3DC-48F9-4DA3-BCC7-E8AE95FB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219450"/>
            <a:ext cx="1257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视频小样</a:t>
            </a:r>
          </a:p>
        </p:txBody>
      </p:sp>
      <p:sp>
        <p:nvSpPr>
          <p:cNvPr id="21" name="close-day-6">
            <a:extLst xmlns:a="http://schemas.openxmlformats.org/drawingml/2006/main">
              <a:ext uri="{FF2B5EF4-FFF2-40B4-BE49-F238E27FC236}">
                <a16:creationId xmlns:a16="http://schemas.microsoft.com/office/drawing/2014/main" id="{FBB6A514-ACBE-4054-895B-C1946CEF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41935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79D8C4"/>
                </a:solidFill>
              </a:defRPr>
            </a:pPr>
            <a:r>
              <a:rPr sz="2400" b="1">
                <a:solidFill>
                  <a:srgbClr val="79D8C4"/>
                </a:solidFill>
              </a:rPr>
              <a:t>D7</a:t>
            </a:r>
          </a:p>
        </p:txBody>
      </p:sp>
      <p:sp>
        <p:nvSpPr>
          <p:cNvPr id="22" name="close-line-6">
            <a:extLst xmlns:a="http://schemas.openxmlformats.org/drawingml/2006/main">
              <a:ext uri="{FF2B5EF4-FFF2-40B4-BE49-F238E27FC236}">
                <a16:creationId xmlns:a16="http://schemas.microsoft.com/office/drawing/2014/main" id="{1BF16293-AC13-421D-B636-F7813A399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0289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9736A"/>
            </a:solidFill>
            <a:prstDash val="solid"/>
          </a:ln>
        </p:spPr>
      </p:sp>
      <p:sp>
        <p:nvSpPr>
          <p:cNvPr id="23" name="close-label-6">
            <a:extLst xmlns:a="http://schemas.openxmlformats.org/drawingml/2006/main">
              <a:ext uri="{FF2B5EF4-FFF2-40B4-BE49-F238E27FC236}">
                <a16:creationId xmlns:a16="http://schemas.microsoft.com/office/drawing/2014/main" id="{108FAD46-DC87-4E3C-8BD8-171ED5227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219450"/>
            <a:ext cx="1257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复盘与标准化</a:t>
            </a:r>
          </a:p>
        </p:txBody>
      </p:sp>
      <p:sp>
        <p:nvSpPr>
          <p:cNvPr id="24" name="close-callout">
            <a:extLst xmlns:a="http://schemas.openxmlformats.org/drawingml/2006/main">
              <a:ext uri="{FF2B5EF4-FFF2-40B4-BE49-F238E27FC236}">
                <a16:creationId xmlns:a16="http://schemas.microsoft.com/office/drawing/2014/main" id="{64FD0AE2-706E-4DF0-800C-5F07450AA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108204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8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close-callout-text">
            <a:extLst xmlns:a="http://schemas.openxmlformats.org/drawingml/2006/main">
              <a:ext uri="{FF2B5EF4-FFF2-40B4-BE49-F238E27FC236}">
                <a16:creationId xmlns:a16="http://schemas.microsoft.com/office/drawing/2014/main" id="{E23B2363-340F-4CC7-8F7A-E96C78C67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9911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入口：longteng.digitalqibo.com/help</a:t>
            </a:r>
          </a:p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支持：工作台左下角 → 客户服务与账单 → 新建售后工单</a:t>
            </a:r>
          </a:p>
        </p:txBody>
      </p:sp>
    </p:spTree>
    <p:extLst>
      <p:ext uri="{BB962C8B-B14F-4D97-AF65-F5344CB8AC3E}">
        <p14:creationId xmlns:p14="http://schemas.microsoft.com/office/powerpoint/2010/main" val="1753933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2026-08-21T03:20:20.6940000Z</dcterms:created>
  <dcterms:modified xsi:type="dcterms:W3CDTF">2026-08-21T03:20:20.6940000Z</dcterms:modified>
</coreProperties>
</file>